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256" r:id="rId2"/>
    <p:sldId id="257" r:id="rId3"/>
    <p:sldId id="259" r:id="rId4"/>
    <p:sldId id="260" r:id="rId5"/>
    <p:sldId id="261" r:id="rId6"/>
    <p:sldId id="267" r:id="rId7"/>
    <p:sldId id="268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53" r:id="rId30"/>
    <p:sldId id="287" r:id="rId31"/>
    <p:sldId id="288" r:id="rId32"/>
    <p:sldId id="289" r:id="rId33"/>
    <p:sldId id="293" r:id="rId34"/>
    <p:sldId id="290" r:id="rId35"/>
    <p:sldId id="291" r:id="rId36"/>
    <p:sldId id="292" r:id="rId37"/>
    <p:sldId id="296" r:id="rId38"/>
    <p:sldId id="297" r:id="rId39"/>
    <p:sldId id="300" r:id="rId40"/>
    <p:sldId id="301" r:id="rId41"/>
    <p:sldId id="306" r:id="rId42"/>
    <p:sldId id="307" r:id="rId43"/>
    <p:sldId id="356" r:id="rId44"/>
    <p:sldId id="308" r:id="rId45"/>
    <p:sldId id="309" r:id="rId46"/>
    <p:sldId id="310" r:id="rId47"/>
    <p:sldId id="311" r:id="rId48"/>
    <p:sldId id="312" r:id="rId49"/>
    <p:sldId id="357" r:id="rId50"/>
    <p:sldId id="358" r:id="rId51"/>
    <p:sldId id="359" r:id="rId52"/>
    <p:sldId id="315" r:id="rId53"/>
    <p:sldId id="316" r:id="rId54"/>
    <p:sldId id="317" r:id="rId55"/>
    <p:sldId id="318" r:id="rId56"/>
    <p:sldId id="319" r:id="rId57"/>
    <p:sldId id="354" r:id="rId58"/>
    <p:sldId id="321" r:id="rId59"/>
    <p:sldId id="322" r:id="rId60"/>
    <p:sldId id="323" r:id="rId61"/>
    <p:sldId id="324" r:id="rId62"/>
    <p:sldId id="325" r:id="rId63"/>
    <p:sldId id="326" r:id="rId64"/>
    <p:sldId id="360" r:id="rId65"/>
    <p:sldId id="327" r:id="rId66"/>
    <p:sldId id="328" r:id="rId67"/>
    <p:sldId id="361" r:id="rId68"/>
    <p:sldId id="329" r:id="rId69"/>
    <p:sldId id="330" r:id="rId70"/>
    <p:sldId id="331" r:id="rId71"/>
    <p:sldId id="332" r:id="rId72"/>
    <p:sldId id="355" r:id="rId73"/>
    <p:sldId id="334" r:id="rId74"/>
    <p:sldId id="362" r:id="rId75"/>
    <p:sldId id="335" r:id="rId76"/>
    <p:sldId id="339" r:id="rId77"/>
    <p:sldId id="338" r:id="rId78"/>
    <p:sldId id="336" r:id="rId79"/>
    <p:sldId id="337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76" autoAdjust="0"/>
  </p:normalViewPr>
  <p:slideViewPr>
    <p:cSldViewPr>
      <p:cViewPr varScale="1">
        <p:scale>
          <a:sx n="110" d="100"/>
          <a:sy n="110" d="100"/>
        </p:scale>
        <p:origin x="65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714FB-B721-48DE-BF5D-397E40FFED5D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9D1DE-F64E-4446-B603-22B45783CE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266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47E94-F10E-4773-B8E2-37ECAFAC3091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DEFCC-3AA8-467C-8F60-578DA0CF4D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6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91A4F-D572-49FA-8172-B4AE06B5A27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79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91A4F-D572-49FA-8172-B4AE06B5A27F}" type="slidenum">
              <a:rPr lang="pt-BR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98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91A4F-D572-49FA-8172-B4AE06B5A27F}" type="slidenum">
              <a:rPr lang="pt-BR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24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91A4F-D572-49FA-8172-B4AE06B5A27F}" type="slidenum">
              <a:rPr lang="pt-BR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220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91A4F-D572-49FA-8172-B4AE06B5A27F}" type="slidenum">
              <a:rPr lang="pt-BR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037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91A4F-D572-49FA-8172-B4AE06B5A27F}" type="slidenum">
              <a:rPr lang="pt-BR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17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DEFCC-3AA8-467C-8F60-578DA0CF4D8A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314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91A4F-D572-49FA-8172-B4AE06B5A27F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255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07904" y="1579065"/>
            <a:ext cx="5436096" cy="1856781"/>
          </a:xfrm>
        </p:spPr>
        <p:txBody>
          <a:bodyPr/>
          <a:lstStyle>
            <a:lvl1pPr>
              <a:defRPr sz="4000">
                <a:solidFill>
                  <a:srgbClr val="008080"/>
                </a:solidFill>
                <a:latin typeface="Bitstream Vera Sans Mono" pitchFamily="49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508104" y="3829050"/>
            <a:ext cx="3635896" cy="131445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8080"/>
                </a:solidFill>
                <a:latin typeface="Bitstream Vera Sans Mono" pitchFamily="49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4313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17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32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008080"/>
                </a:solidFill>
                <a:latin typeface="Bitstream Vera Sans Mono" pitchFamily="49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8080"/>
                </a:solidFill>
                <a:latin typeface="Bitstream Vera Sans Mono" pitchFamily="49" charset="0"/>
              </a:defRPr>
            </a:lvl1pPr>
            <a:lvl2pPr>
              <a:defRPr sz="2400">
                <a:solidFill>
                  <a:srgbClr val="008080"/>
                </a:solidFill>
                <a:latin typeface="Bitstream Vera Sans Mono" pitchFamily="49" charset="0"/>
              </a:defRPr>
            </a:lvl2pPr>
            <a:lvl3pPr>
              <a:defRPr sz="2000">
                <a:solidFill>
                  <a:srgbClr val="008080"/>
                </a:solidFill>
                <a:latin typeface="Bitstream Vera Sans Mono" pitchFamily="49" charset="0"/>
              </a:defRPr>
            </a:lvl3pPr>
            <a:lvl4pPr>
              <a:defRPr sz="1800">
                <a:solidFill>
                  <a:srgbClr val="008080"/>
                </a:solidFill>
                <a:latin typeface="Bitstream Vera Sans Mono" pitchFamily="49" charset="0"/>
              </a:defRPr>
            </a:lvl4pPr>
            <a:lvl5pPr>
              <a:defRPr sz="1600">
                <a:solidFill>
                  <a:srgbClr val="008080"/>
                </a:solidFill>
                <a:latin typeface="Bitstream Vera Sans Mono" pitchFamily="49" charset="0"/>
              </a:defRPr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33600" cy="27384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Bitstream Vera Sans Mono" pitchFamily="49" charset="0"/>
              </a:defRPr>
            </a:lvl1pPr>
          </a:lstStyle>
          <a:p>
            <a:fld id="{0E60A4B5-D723-4C29-A0FD-3B8A801547D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35496" y="4694315"/>
            <a:ext cx="2304256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algn="ctr" defTabSz="914400" rtl="0" eaLnBrk="1" latinLnBrk="0" hangingPunct="1"/>
            <a:r>
              <a:rPr lang="pt-BR" sz="1200" kern="1200" dirty="0" smtClean="0">
                <a:solidFill>
                  <a:schemeClr val="bg1"/>
                </a:solidFill>
                <a:latin typeface="Bitstream Vera Sans Mono" pitchFamily="49" charset="0"/>
                <a:ea typeface="+mn-ea"/>
                <a:cs typeface="+mn-cs"/>
              </a:rPr>
              <a:t>XV SEMATRON 2019 </a:t>
            </a:r>
            <a:endParaRPr lang="pt-BR" sz="1200" kern="1200" dirty="0">
              <a:solidFill>
                <a:schemeClr val="bg1"/>
              </a:solidFill>
              <a:latin typeface="Bitstream Vera Sans Mono" pitchFamily="49" charset="0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 userDrawn="1"/>
        </p:nvSpPr>
        <p:spPr>
          <a:xfrm>
            <a:off x="571" y="4694400"/>
            <a:ext cx="9142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kern="1200" dirty="0" smtClean="0">
                <a:solidFill>
                  <a:schemeClr val="bg1"/>
                </a:solidFill>
                <a:latin typeface="Bitstream Vera Sans Mono" pitchFamily="49" charset="0"/>
                <a:ea typeface="+mn-ea"/>
                <a:cs typeface="+mn-cs"/>
              </a:rPr>
              <a:t>Minicurso de ARDUINO</a:t>
            </a:r>
            <a:endParaRPr lang="pt-BR" sz="1200" kern="1200" dirty="0">
              <a:solidFill>
                <a:schemeClr val="bg1"/>
              </a:solidFill>
              <a:latin typeface="Bitstream Vera Sans Mono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326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273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41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064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03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7071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86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8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0A4B5-D723-4C29-A0FD-3B8A801547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14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mailto:ingridloargote@usp.br" TargetMode="External"/><Relationship Id="rId2" Type="http://schemas.openxmlformats.org/officeDocument/2006/relationships/hyperlink" Target="mailto:engsenni@usp.b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eobonacini@usp.b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44416" y="1957859"/>
            <a:ext cx="5436096" cy="1117947"/>
          </a:xfrm>
        </p:spPr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  <a:t>Minicurso de </a:t>
            </a:r>
            <a:br>
              <a:rPr lang="pt-BR" b="1" dirty="0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</a:br>
            <a:r>
              <a:rPr lang="pt-BR" b="1" dirty="0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  <a:t>ARDUINO</a:t>
            </a:r>
            <a:endParaRPr lang="pt-BR" b="1" dirty="0">
              <a:solidFill>
                <a:srgbClr val="008080"/>
              </a:solidFill>
              <a:latin typeface="Bitstream Vera Sans Mono" pitchFamily="49" charset="0"/>
              <a:cs typeface="Times New Roman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35896" y="4065612"/>
            <a:ext cx="5472608" cy="1314450"/>
          </a:xfrm>
        </p:spPr>
        <p:txBody>
          <a:bodyPr>
            <a:normAutofit/>
          </a:bodyPr>
          <a:lstStyle/>
          <a:p>
            <a:pPr algn="r"/>
            <a:r>
              <a:rPr lang="pt-BR" sz="1600" dirty="0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  <a:t>Alexandre Padilha </a:t>
            </a:r>
            <a:r>
              <a:rPr lang="pt-BR" sz="1600" dirty="0" err="1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  <a:t>Senni</a:t>
            </a:r>
            <a:r>
              <a:rPr lang="pt-BR" sz="1600" dirty="0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  <a:t> </a:t>
            </a:r>
          </a:p>
          <a:p>
            <a:pPr algn="r"/>
            <a:r>
              <a:rPr lang="pt-BR" sz="1600" dirty="0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  <a:t>Ingrid Lorena </a:t>
            </a:r>
            <a:r>
              <a:rPr lang="pt-BR" sz="1600" dirty="0" err="1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  <a:t>Argote</a:t>
            </a:r>
            <a:r>
              <a:rPr lang="pt-BR" sz="1600" dirty="0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  <a:t> </a:t>
            </a:r>
            <a:r>
              <a:rPr lang="pt-BR" sz="1600" dirty="0" err="1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  <a:t>Pedraza</a:t>
            </a:r>
            <a:endParaRPr lang="pt-BR" sz="1600" dirty="0" smtClean="0">
              <a:solidFill>
                <a:srgbClr val="008080"/>
              </a:solidFill>
              <a:latin typeface="Bitstream Vera Sans Mono" pitchFamily="49" charset="0"/>
              <a:cs typeface="Times New Roman" pitchFamily="18" charset="0"/>
            </a:endParaRPr>
          </a:p>
          <a:p>
            <a:pPr algn="r"/>
            <a:r>
              <a:rPr lang="pt-BR" sz="1600" dirty="0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  <a:t>Leonardo </a:t>
            </a:r>
            <a:r>
              <a:rPr lang="pt-BR" sz="1600" dirty="0" err="1" smtClean="0">
                <a:solidFill>
                  <a:srgbClr val="008080"/>
                </a:solidFill>
                <a:latin typeface="Bitstream Vera Sans Mono" pitchFamily="49" charset="0"/>
                <a:cs typeface="Times New Roman" pitchFamily="18" charset="0"/>
              </a:rPr>
              <a:t>Bonacini</a:t>
            </a:r>
            <a:endParaRPr lang="pt-BR" sz="1600" dirty="0">
              <a:solidFill>
                <a:srgbClr val="008080"/>
              </a:solidFill>
              <a:latin typeface="Bitstream Vera Sans Mono" pitchFamily="49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Condicional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" indent="0">
              <a:buNone/>
            </a:pPr>
            <a:r>
              <a:rPr lang="pt-BR" sz="2600" dirty="0"/>
              <a:t>Algoritmo “trocar lâmpada”</a:t>
            </a:r>
          </a:p>
          <a:p>
            <a:pPr marL="514350" lvl="1" indent="0">
              <a:buNone/>
            </a:pPr>
            <a:endParaRPr lang="pt-BR" sz="2200" dirty="0"/>
          </a:p>
          <a:p>
            <a:pPr marL="514350" lvl="1" indent="0">
              <a:buNone/>
            </a:pPr>
            <a:r>
              <a:rPr lang="pt-BR" sz="2200" dirty="0"/>
              <a:t>Pega uma lâmpada nova;</a:t>
            </a:r>
          </a:p>
          <a:p>
            <a:pPr marL="514350" lvl="1" indent="0">
              <a:buNone/>
            </a:pPr>
            <a:r>
              <a:rPr lang="pt-BR" sz="2200" dirty="0"/>
              <a:t>Pega uma escada;</a:t>
            </a:r>
          </a:p>
          <a:p>
            <a:pPr marL="514350" lvl="1" indent="0">
              <a:buNone/>
            </a:pPr>
            <a:r>
              <a:rPr lang="pt-BR" sz="2200" dirty="0"/>
              <a:t>Posicione a escada;</a:t>
            </a:r>
          </a:p>
          <a:p>
            <a:pPr marL="514350" lvl="1" indent="0">
              <a:buNone/>
            </a:pPr>
            <a:r>
              <a:rPr lang="pt-BR" sz="2200" dirty="0"/>
              <a:t>Suba a escada;</a:t>
            </a:r>
          </a:p>
          <a:p>
            <a:pPr marL="514350" lvl="1" indent="0">
              <a:buNone/>
            </a:pPr>
            <a:r>
              <a:rPr lang="pt-BR" sz="2200" dirty="0"/>
              <a:t>Retire a lâmpada queimada;</a:t>
            </a:r>
          </a:p>
          <a:p>
            <a:pPr marL="514350" lvl="1" indent="0">
              <a:buNone/>
            </a:pPr>
            <a:r>
              <a:rPr lang="pt-BR" sz="2200" dirty="0"/>
              <a:t>Coloque a lâmpada nova;</a:t>
            </a:r>
          </a:p>
          <a:p>
            <a:pPr marL="514350" lvl="1" indent="0">
              <a:buNone/>
            </a:pPr>
            <a:r>
              <a:rPr lang="pt-BR" sz="2200" dirty="0"/>
              <a:t>Teste a lâmpada</a:t>
            </a:r>
          </a:p>
          <a:p>
            <a:pPr marL="514350" lvl="1" indent="0">
              <a:buNone/>
            </a:pPr>
            <a:r>
              <a:rPr lang="pt-BR" sz="2200" dirty="0"/>
              <a:t>Algoritmo “trocar lâmpada”;</a:t>
            </a:r>
          </a:p>
          <a:p>
            <a:pPr marL="514350" lvl="1" indent="0">
              <a:buNone/>
            </a:pPr>
            <a:endParaRPr lang="pt-BR" sz="2200" dirty="0"/>
          </a:p>
          <a:p>
            <a:pPr marL="114300" indent="0">
              <a:buNone/>
            </a:pPr>
            <a:r>
              <a:rPr lang="pt-BR" sz="2600" dirty="0"/>
              <a:t>Fim Algoritmo “trocar lâmpada”</a:t>
            </a:r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fld id="{0E60A4B5-D723-4C29-A0FD-3B8A801547DF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5262391" y="1275606"/>
            <a:ext cx="2910009" cy="17281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rgbClr val="008080"/>
                </a:solidFill>
              </a:rPr>
              <a:t>Se</a:t>
            </a:r>
            <a:r>
              <a:rPr lang="pt-BR" dirty="0" smtClean="0">
                <a:solidFill>
                  <a:srgbClr val="008080"/>
                </a:solidFill>
              </a:rPr>
              <a:t> “lâmpada em casa” for “verdadeiro”, </a:t>
            </a:r>
            <a:r>
              <a:rPr lang="pt-BR" b="1" dirty="0" smtClean="0">
                <a:solidFill>
                  <a:srgbClr val="008080"/>
                </a:solidFill>
              </a:rPr>
              <a:t>então:</a:t>
            </a:r>
          </a:p>
          <a:p>
            <a:pPr algn="just"/>
            <a:r>
              <a:rPr lang="pt-BR" dirty="0" smtClean="0">
                <a:solidFill>
                  <a:srgbClr val="008080"/>
                </a:solidFill>
              </a:rPr>
              <a:t>      Pega uma lâmpada nova;</a:t>
            </a:r>
          </a:p>
          <a:p>
            <a:r>
              <a:rPr lang="pt-BR" b="1" dirty="0" smtClean="0">
                <a:solidFill>
                  <a:srgbClr val="008080"/>
                </a:solidFill>
              </a:rPr>
              <a:t>Senão, então:</a:t>
            </a:r>
          </a:p>
          <a:p>
            <a:r>
              <a:rPr lang="pt-BR" dirty="0" smtClean="0">
                <a:solidFill>
                  <a:srgbClr val="008080"/>
                </a:solidFill>
              </a:rPr>
              <a:t>     Compra lâmpada nova no  supermercado;</a:t>
            </a:r>
            <a:endParaRPr lang="pt-BR" dirty="0">
              <a:solidFill>
                <a:srgbClr val="008080"/>
              </a:solidFill>
            </a:endParaRPr>
          </a:p>
        </p:txBody>
      </p:sp>
      <p:cxnSp>
        <p:nvCxnSpPr>
          <p:cNvPr id="7" name="Conector reto 6"/>
          <p:cNvCxnSpPr/>
          <p:nvPr/>
        </p:nvCxnSpPr>
        <p:spPr>
          <a:xfrm flipV="1">
            <a:off x="3995936" y="1275606"/>
            <a:ext cx="1266455" cy="648072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3995936" y="1923678"/>
            <a:ext cx="1266455" cy="108012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1043608" y="1923678"/>
            <a:ext cx="2880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47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Condicional em C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pt-BR" sz="1800" b="1" dirty="0" smtClean="0"/>
          </a:p>
          <a:p>
            <a:pPr marL="0" indent="0">
              <a:buNone/>
            </a:pPr>
            <a:r>
              <a:rPr lang="pt-BR" sz="2000" b="1" dirty="0" err="1" smtClean="0"/>
              <a:t>if</a:t>
            </a:r>
            <a:r>
              <a:rPr lang="pt-BR" sz="2000" dirty="0" smtClean="0"/>
              <a:t> (</a:t>
            </a:r>
            <a:r>
              <a:rPr lang="pt-BR" sz="2000" i="1" dirty="0" smtClean="0"/>
              <a:t>variável</a:t>
            </a:r>
            <a:r>
              <a:rPr lang="pt-BR" sz="2000" dirty="0" smtClean="0"/>
              <a:t> (&gt;, &lt;, &gt;=, &lt;=, </a:t>
            </a:r>
            <a:r>
              <a:rPr lang="pt-BR" sz="2000" dirty="0"/>
              <a:t>==, </a:t>
            </a:r>
            <a:r>
              <a:rPr lang="pt-BR" sz="2000" dirty="0" smtClean="0"/>
              <a:t>=!) </a:t>
            </a:r>
            <a:r>
              <a:rPr lang="pt-BR" sz="2000" i="1" dirty="0" smtClean="0"/>
              <a:t>condição)</a:t>
            </a:r>
          </a:p>
          <a:p>
            <a:pPr marL="0" indent="0">
              <a:buNone/>
            </a:pPr>
            <a:r>
              <a:rPr lang="pt-BR" sz="2000" dirty="0" smtClean="0"/>
              <a:t>{</a:t>
            </a:r>
          </a:p>
          <a:p>
            <a:pPr marL="0" indent="0">
              <a:buNone/>
            </a:pPr>
            <a:r>
              <a:rPr lang="pt-BR" sz="2000" dirty="0"/>
              <a:t>	</a:t>
            </a:r>
            <a:r>
              <a:rPr lang="pt-BR" sz="2000" i="1" dirty="0" smtClean="0"/>
              <a:t>ação(</a:t>
            </a:r>
            <a:r>
              <a:rPr lang="pt-BR" sz="2000" i="1" dirty="0" err="1" smtClean="0"/>
              <a:t>ões</a:t>
            </a:r>
            <a:r>
              <a:rPr lang="pt-BR" sz="2000" i="1" dirty="0" smtClean="0"/>
              <a:t>);</a:t>
            </a:r>
          </a:p>
          <a:p>
            <a:pPr marL="0" indent="0">
              <a:buNone/>
            </a:pPr>
            <a:r>
              <a:rPr lang="pt-BR" sz="2000" dirty="0" smtClean="0"/>
              <a:t>}</a:t>
            </a:r>
          </a:p>
          <a:p>
            <a:pPr marL="0" indent="0">
              <a:buNone/>
            </a:pPr>
            <a:r>
              <a:rPr lang="pt-BR" sz="2000" b="1" dirty="0" err="1"/>
              <a:t>e</a:t>
            </a:r>
            <a:r>
              <a:rPr lang="pt-BR" sz="2000" b="1" dirty="0" err="1" smtClean="0"/>
              <a:t>lse</a:t>
            </a:r>
            <a:endParaRPr lang="pt-BR" sz="2000" b="1" dirty="0" smtClean="0"/>
          </a:p>
          <a:p>
            <a:pPr marL="0" indent="0">
              <a:buNone/>
            </a:pPr>
            <a:r>
              <a:rPr lang="pt-BR" sz="2000" dirty="0" smtClean="0"/>
              <a:t>{</a:t>
            </a:r>
          </a:p>
          <a:p>
            <a:pPr marL="0" indent="0">
              <a:buNone/>
            </a:pPr>
            <a:r>
              <a:rPr lang="pt-BR" sz="2000" dirty="0"/>
              <a:t>	</a:t>
            </a:r>
            <a:r>
              <a:rPr lang="pt-BR" sz="2000" i="1" dirty="0" smtClean="0"/>
              <a:t>ação(</a:t>
            </a:r>
            <a:r>
              <a:rPr lang="pt-BR" sz="2000" i="1" dirty="0" err="1" smtClean="0"/>
              <a:t>ões</a:t>
            </a:r>
            <a:r>
              <a:rPr lang="pt-BR" sz="2000" i="1" dirty="0" smtClean="0"/>
              <a:t>);</a:t>
            </a:r>
          </a:p>
          <a:p>
            <a:pPr marL="0" indent="0">
              <a:buNone/>
            </a:pPr>
            <a:r>
              <a:rPr lang="pt-BR" sz="2000" dirty="0"/>
              <a:t>}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fld id="{0E60A4B5-D723-4C29-A0FD-3B8A801547DF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16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Atividade 02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 smtClean="0"/>
              <a:t>Preencha o condicional para saber se um estudante foi aprovado ou reprovado de acordo com a nota do semestre obtida, sabendo que a nota mínima para ser aprovado é 5.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fld id="{0E60A4B5-D723-4C29-A0FD-3B8A801547DF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843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Estrutura de controle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Iteração:</a:t>
            </a:r>
          </a:p>
          <a:p>
            <a:pPr lvl="1"/>
            <a:endParaRPr lang="pt-BR" dirty="0" smtClean="0"/>
          </a:p>
          <a:p>
            <a:pPr lvl="1" algn="just"/>
            <a:endParaRPr lang="pt-BR" dirty="0" smtClean="0"/>
          </a:p>
          <a:p>
            <a:pPr lvl="1" algn="just"/>
            <a:r>
              <a:rPr lang="pt-BR" dirty="0" smtClean="0"/>
              <a:t>Executa mais </a:t>
            </a:r>
            <a:r>
              <a:rPr lang="pt-BR" dirty="0"/>
              <a:t>de uma vez </a:t>
            </a:r>
            <a:r>
              <a:rPr lang="pt-BR" dirty="0" smtClean="0"/>
              <a:t>os mesmos comandos</a:t>
            </a:r>
            <a:r>
              <a:rPr lang="pt-BR" dirty="0"/>
              <a:t>, de acordo com uma </a:t>
            </a:r>
            <a:r>
              <a:rPr lang="pt-BR" dirty="0" smtClean="0"/>
              <a:t>condição.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fld id="{0E60A4B5-D723-4C29-A0FD-3B8A801547DF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5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Iteração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Exemplo:</a:t>
            </a:r>
          </a:p>
          <a:p>
            <a:pPr lvl="1"/>
            <a:endParaRPr lang="pt-BR" dirty="0" smtClean="0"/>
          </a:p>
          <a:p>
            <a:pPr lvl="1" algn="just"/>
            <a:r>
              <a:rPr lang="pt-BR" dirty="0" smtClean="0"/>
              <a:t>Vamos supor que precisamos fixar um prego de 40mm </a:t>
            </a:r>
            <a:r>
              <a:rPr lang="pt-BR" dirty="0"/>
              <a:t>na </a:t>
            </a:r>
            <a:r>
              <a:rPr lang="pt-BR" dirty="0" smtClean="0"/>
              <a:t>tábua, sabendo que a cada martelada entra 5mm do prego na tábua. Quantas martelada vamos dar?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fld id="{0E60A4B5-D723-4C29-A0FD-3B8A801547DF}" type="slidenum">
              <a:rPr lang="pt-BR" smtClean="0"/>
              <a:pPr/>
              <a:t>14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41" y="244396"/>
            <a:ext cx="1750718" cy="1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Iteração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fld id="{0E60A4B5-D723-4C29-A0FD-3B8A801547DF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8" y="1561537"/>
            <a:ext cx="2281730" cy="2281730"/>
          </a:xfrm>
          <a:prstGeom prst="rect">
            <a:avLst/>
          </a:prstGeom>
        </p:spPr>
      </p:pic>
      <p:sp>
        <p:nvSpPr>
          <p:cNvPr id="8" name="Texto explicativo em forma de nuvem 7"/>
          <p:cNvSpPr/>
          <p:nvPr/>
        </p:nvSpPr>
        <p:spPr>
          <a:xfrm>
            <a:off x="4788024" y="1098833"/>
            <a:ext cx="3312368" cy="1656184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/>
              <a:t>	</a:t>
            </a:r>
            <a:r>
              <a:rPr lang="pt-BR" dirty="0" smtClean="0"/>
              <a:t>40</a:t>
            </a:r>
          </a:p>
          <a:p>
            <a:r>
              <a:rPr lang="pt-BR" dirty="0"/>
              <a:t> </a:t>
            </a:r>
            <a:r>
              <a:rPr lang="pt-BR" dirty="0" smtClean="0"/>
              <a:t>               -----  =  8</a:t>
            </a:r>
          </a:p>
          <a:p>
            <a:r>
              <a:rPr lang="pt-BR" dirty="0" smtClean="0"/>
              <a:t>	 5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643758"/>
            <a:ext cx="1357530" cy="18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7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Iteração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" indent="0">
              <a:buNone/>
            </a:pPr>
            <a:r>
              <a:rPr lang="pt-BR" sz="2600" dirty="0"/>
              <a:t>Algoritmo </a:t>
            </a:r>
            <a:r>
              <a:rPr lang="pt-BR" sz="2600" dirty="0" smtClean="0"/>
              <a:t>“martelada”</a:t>
            </a:r>
            <a:endParaRPr lang="pt-BR" sz="2600" dirty="0"/>
          </a:p>
          <a:p>
            <a:pPr marL="514350" lvl="1" indent="0">
              <a:buNone/>
            </a:pPr>
            <a:endParaRPr lang="pt-BR" sz="2200" dirty="0"/>
          </a:p>
          <a:p>
            <a:pPr marL="514350" lvl="1" indent="0">
              <a:buNone/>
            </a:pPr>
            <a:r>
              <a:rPr lang="pt-BR" sz="2200" dirty="0" smtClean="0"/>
              <a:t>Martela o prego;</a:t>
            </a:r>
          </a:p>
          <a:p>
            <a:pPr marL="514350" lvl="1" indent="0">
              <a:buNone/>
            </a:pPr>
            <a:r>
              <a:rPr lang="pt-BR" sz="2200" dirty="0"/>
              <a:t>Martela o prego</a:t>
            </a:r>
            <a:r>
              <a:rPr lang="pt-BR" sz="2200" dirty="0" smtClean="0"/>
              <a:t>;</a:t>
            </a:r>
          </a:p>
          <a:p>
            <a:pPr marL="514350" lvl="1" indent="0">
              <a:buNone/>
            </a:pPr>
            <a:r>
              <a:rPr lang="pt-BR" sz="2200" dirty="0"/>
              <a:t>Martela o prego</a:t>
            </a:r>
            <a:r>
              <a:rPr lang="pt-BR" sz="2200" dirty="0" smtClean="0"/>
              <a:t>;</a:t>
            </a:r>
          </a:p>
          <a:p>
            <a:pPr marL="514350" lvl="1" indent="0">
              <a:buNone/>
            </a:pPr>
            <a:r>
              <a:rPr lang="pt-BR" sz="2200" dirty="0"/>
              <a:t>Martela o </a:t>
            </a:r>
            <a:r>
              <a:rPr lang="pt-BR" sz="2200" dirty="0" smtClean="0"/>
              <a:t>prego;</a:t>
            </a:r>
          </a:p>
          <a:p>
            <a:pPr marL="514350" lvl="1" indent="0">
              <a:buNone/>
            </a:pPr>
            <a:r>
              <a:rPr lang="pt-BR" sz="2200" dirty="0"/>
              <a:t>Martela o prego</a:t>
            </a:r>
            <a:r>
              <a:rPr lang="pt-BR" sz="2200" dirty="0" smtClean="0"/>
              <a:t>;</a:t>
            </a:r>
          </a:p>
          <a:p>
            <a:pPr marL="514350" lvl="1" indent="0">
              <a:buNone/>
            </a:pPr>
            <a:r>
              <a:rPr lang="pt-BR" sz="2200" dirty="0"/>
              <a:t>Martela o prego</a:t>
            </a:r>
            <a:r>
              <a:rPr lang="pt-BR" sz="2200" dirty="0" smtClean="0"/>
              <a:t>;</a:t>
            </a:r>
          </a:p>
          <a:p>
            <a:pPr marL="514350" lvl="1" indent="0">
              <a:buNone/>
            </a:pPr>
            <a:r>
              <a:rPr lang="pt-BR" sz="2200" dirty="0"/>
              <a:t>Martela o </a:t>
            </a:r>
            <a:r>
              <a:rPr lang="pt-BR" sz="2200" dirty="0" smtClean="0"/>
              <a:t>prego;</a:t>
            </a:r>
          </a:p>
          <a:p>
            <a:pPr marL="514350" lvl="1" indent="0">
              <a:buNone/>
            </a:pPr>
            <a:r>
              <a:rPr lang="pt-BR" sz="2200" dirty="0"/>
              <a:t>Martela o prego; </a:t>
            </a:r>
            <a:endParaRPr lang="pt-BR" sz="2200" dirty="0" smtClean="0"/>
          </a:p>
          <a:p>
            <a:pPr marL="514350" lvl="1" indent="0">
              <a:buNone/>
            </a:pPr>
            <a:endParaRPr lang="pt-BR" sz="2200" dirty="0"/>
          </a:p>
          <a:p>
            <a:pPr marL="114300" indent="0">
              <a:buNone/>
            </a:pPr>
            <a:r>
              <a:rPr lang="pt-BR" sz="2600" dirty="0"/>
              <a:t>Fim Algoritmo </a:t>
            </a:r>
            <a:r>
              <a:rPr lang="pt-BR" sz="2600" dirty="0" smtClean="0"/>
              <a:t>“martelada”</a:t>
            </a:r>
            <a:endParaRPr lang="pt-BR" sz="2600" dirty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   </a:t>
            </a:r>
            <a:fld id="{0E60A4B5-D723-4C29-A0FD-3B8A801547DF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4211961" y="2284590"/>
            <a:ext cx="4104456" cy="10503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rgbClr val="008080"/>
                </a:solidFill>
              </a:rPr>
              <a:t>Para “</a:t>
            </a:r>
            <a:r>
              <a:rPr lang="pt-BR" dirty="0" smtClean="0">
                <a:solidFill>
                  <a:srgbClr val="008080"/>
                </a:solidFill>
              </a:rPr>
              <a:t>martela” </a:t>
            </a:r>
            <a:r>
              <a:rPr lang="pt-BR" b="1" dirty="0" smtClean="0">
                <a:solidFill>
                  <a:srgbClr val="008080"/>
                </a:solidFill>
              </a:rPr>
              <a:t>de</a:t>
            </a:r>
            <a:r>
              <a:rPr lang="pt-BR" dirty="0" smtClean="0">
                <a:solidFill>
                  <a:srgbClr val="008080"/>
                </a:solidFill>
              </a:rPr>
              <a:t> 1 </a:t>
            </a:r>
            <a:r>
              <a:rPr lang="pt-BR" b="1" dirty="0" smtClean="0">
                <a:solidFill>
                  <a:srgbClr val="008080"/>
                </a:solidFill>
              </a:rPr>
              <a:t>até</a:t>
            </a:r>
            <a:r>
              <a:rPr lang="pt-BR" dirty="0" smtClean="0">
                <a:solidFill>
                  <a:srgbClr val="008080"/>
                </a:solidFill>
              </a:rPr>
              <a:t>  8 </a:t>
            </a:r>
            <a:r>
              <a:rPr lang="pt-BR" b="1" dirty="0" smtClean="0">
                <a:solidFill>
                  <a:srgbClr val="008080"/>
                </a:solidFill>
              </a:rPr>
              <a:t>passo</a:t>
            </a:r>
            <a:r>
              <a:rPr lang="pt-BR" dirty="0" smtClean="0">
                <a:solidFill>
                  <a:srgbClr val="008080"/>
                </a:solidFill>
              </a:rPr>
              <a:t> 1, </a:t>
            </a:r>
            <a:r>
              <a:rPr lang="pt-BR" b="1" dirty="0" smtClean="0">
                <a:solidFill>
                  <a:srgbClr val="008080"/>
                </a:solidFill>
              </a:rPr>
              <a:t>então:</a:t>
            </a:r>
          </a:p>
          <a:p>
            <a:r>
              <a:rPr lang="pt-BR" b="1" dirty="0" smtClean="0">
                <a:solidFill>
                  <a:srgbClr val="008080"/>
                </a:solidFill>
              </a:rPr>
              <a:t>      </a:t>
            </a:r>
            <a:r>
              <a:rPr lang="pt-BR" dirty="0" smtClean="0">
                <a:solidFill>
                  <a:srgbClr val="008080"/>
                </a:solidFill>
              </a:rPr>
              <a:t>martela o prego;</a:t>
            </a:r>
            <a:endParaRPr lang="pt-BR" dirty="0">
              <a:solidFill>
                <a:srgbClr val="008080"/>
              </a:solidFill>
            </a:endParaRPr>
          </a:p>
        </p:txBody>
      </p:sp>
      <p:cxnSp>
        <p:nvCxnSpPr>
          <p:cNvPr id="7" name="Conector reto 6"/>
          <p:cNvCxnSpPr/>
          <p:nvPr/>
        </p:nvCxnSpPr>
        <p:spPr>
          <a:xfrm flipV="1">
            <a:off x="3131840" y="2284590"/>
            <a:ext cx="1080120" cy="571705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3131840" y="2856294"/>
            <a:ext cx="1080120" cy="478634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1043608" y="1920082"/>
            <a:ext cx="2088232" cy="3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1043608" y="2146479"/>
            <a:ext cx="2088232" cy="3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043608" y="2427734"/>
            <a:ext cx="2088232" cy="3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1043608" y="2705393"/>
            <a:ext cx="2088232" cy="3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1043608" y="2973658"/>
            <a:ext cx="2088232" cy="3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1043608" y="3228822"/>
            <a:ext cx="2088232" cy="3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1043608" y="3473039"/>
            <a:ext cx="2088232" cy="3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1043608" y="3717256"/>
            <a:ext cx="2088232" cy="3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31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Iteração em C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pt-BR" sz="1800" b="1" dirty="0" smtClean="0"/>
          </a:p>
          <a:p>
            <a:pPr marL="0" indent="0">
              <a:buNone/>
            </a:pPr>
            <a:endParaRPr lang="pt-BR" sz="2000" b="1" dirty="0" smtClean="0"/>
          </a:p>
          <a:p>
            <a:pPr marL="0" indent="0">
              <a:buNone/>
            </a:pPr>
            <a:r>
              <a:rPr lang="pt-BR" sz="2000" b="1" dirty="0" smtClean="0"/>
              <a:t>for</a:t>
            </a:r>
            <a:r>
              <a:rPr lang="pt-BR" sz="2000" dirty="0" smtClean="0"/>
              <a:t> (</a:t>
            </a:r>
            <a:r>
              <a:rPr lang="pt-BR" sz="2000" i="1" dirty="0" err="1" smtClean="0"/>
              <a:t>condição_inicial</a:t>
            </a:r>
            <a:r>
              <a:rPr lang="pt-BR" sz="2000" i="1" dirty="0" smtClean="0"/>
              <a:t>; </a:t>
            </a:r>
            <a:r>
              <a:rPr lang="pt-BR" sz="2000" i="1" dirty="0" err="1" smtClean="0"/>
              <a:t>condição_final</a:t>
            </a:r>
            <a:r>
              <a:rPr lang="pt-BR" sz="2000" i="1" dirty="0" smtClean="0"/>
              <a:t>; passo)</a:t>
            </a:r>
          </a:p>
          <a:p>
            <a:pPr marL="0" indent="0">
              <a:buNone/>
            </a:pPr>
            <a:r>
              <a:rPr lang="pt-BR" sz="2000" dirty="0" smtClean="0"/>
              <a:t>{</a:t>
            </a:r>
          </a:p>
          <a:p>
            <a:pPr marL="0" indent="0">
              <a:buNone/>
            </a:pPr>
            <a:r>
              <a:rPr lang="pt-BR" sz="2000" dirty="0"/>
              <a:t>	</a:t>
            </a:r>
            <a:r>
              <a:rPr lang="pt-BR" sz="2000" i="1" dirty="0" smtClean="0"/>
              <a:t>ação(</a:t>
            </a:r>
            <a:r>
              <a:rPr lang="pt-BR" sz="2000" i="1" dirty="0" err="1" smtClean="0"/>
              <a:t>ões</a:t>
            </a:r>
            <a:r>
              <a:rPr lang="pt-BR" sz="2000" i="1" dirty="0" smtClean="0"/>
              <a:t>);</a:t>
            </a:r>
          </a:p>
          <a:p>
            <a:pPr marL="0" indent="0">
              <a:buNone/>
            </a:pPr>
            <a:r>
              <a:rPr lang="pt-BR" sz="2000" dirty="0" smtClean="0"/>
              <a:t>}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fld id="{0E60A4B5-D723-4C29-A0FD-3B8A801547DF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151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Atividade 03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Preencha a estrutura de iteração para mostrar na tela os números de  1 até 100, de um em um algarismo.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fld id="{0E60A4B5-D723-4C29-A0FD-3B8A801547DF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75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55835" y="1167835"/>
            <a:ext cx="4223084" cy="213437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t="6543" r="9211" b="4914"/>
          <a:stretch/>
        </p:blipFill>
        <p:spPr>
          <a:xfrm rot="5400000">
            <a:off x="2674339" y="1803893"/>
            <a:ext cx="2717660" cy="1949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5" b="27193"/>
          <a:stretch/>
        </p:blipFill>
        <p:spPr>
          <a:xfrm rot="5400000">
            <a:off x="630291" y="2453186"/>
            <a:ext cx="1621181" cy="65053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Arduinos</a:t>
            </a:r>
            <a:endParaRPr lang="pt-BR" b="1" dirty="0"/>
          </a:p>
        </p:txBody>
      </p:sp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19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48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Introdução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 smtClean="0"/>
              <a:t>Algoritmo</a:t>
            </a:r>
            <a:r>
              <a:rPr lang="pt-BR" dirty="0" smtClean="0"/>
              <a:t>:</a:t>
            </a:r>
          </a:p>
          <a:p>
            <a:endParaRPr lang="pt-BR" dirty="0" smtClean="0"/>
          </a:p>
          <a:p>
            <a:pPr lvl="1" algn="just"/>
            <a:r>
              <a:rPr lang="pt-BR" dirty="0" smtClean="0"/>
              <a:t>Sequência lógica de ações com o intuito de resolver um dado problema.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6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o </a:t>
            </a:r>
            <a:r>
              <a:rPr lang="pt-BR" b="1" dirty="0" err="1"/>
              <a:t>Arduino</a:t>
            </a:r>
            <a:r>
              <a:rPr lang="pt-BR" b="1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>
                <a:latin typeface="Bitstream Vera Sans Mono"/>
              </a:rPr>
              <a:t>Ideia surgiu na Itália em 2005;</a:t>
            </a:r>
          </a:p>
          <a:p>
            <a:pPr lvl="1"/>
            <a:r>
              <a:rPr lang="pt-BR" dirty="0">
                <a:latin typeface="Bitstream Vera Sans Mono"/>
              </a:rPr>
              <a:t>Placa com microcontrolador associada à E/S.</a:t>
            </a:r>
          </a:p>
          <a:p>
            <a:pPr marL="0" indent="0">
              <a:buNone/>
            </a:pPr>
            <a:endParaRPr lang="pt-BR" dirty="0">
              <a:latin typeface="Bitstream Vera Sans Mono"/>
            </a:endParaRPr>
          </a:p>
          <a:p>
            <a:r>
              <a:rPr lang="pt-BR" dirty="0">
                <a:latin typeface="Bitstream Vera Sans Mono"/>
              </a:rPr>
              <a:t>Objetivos:</a:t>
            </a:r>
          </a:p>
          <a:p>
            <a:pPr lvl="1"/>
            <a:r>
              <a:rPr lang="pt-BR" dirty="0">
                <a:latin typeface="Bitstream Vera Sans Mono"/>
              </a:rPr>
              <a:t>Plataforma de prototipagem eletrônica;</a:t>
            </a:r>
          </a:p>
          <a:p>
            <a:pPr lvl="1"/>
            <a:r>
              <a:rPr lang="pt-BR" dirty="0">
                <a:latin typeface="Bitstream Vera Sans Mono"/>
                <a:cs typeface="Times New Roman" panose="02020603050405020304" pitchFamily="18" charset="0"/>
              </a:rPr>
              <a:t>Baixo custo;</a:t>
            </a:r>
          </a:p>
          <a:p>
            <a:pPr lvl="1"/>
            <a:r>
              <a:rPr lang="pt-BR" dirty="0">
                <a:latin typeface="Bitstream Vera Sans Mono"/>
                <a:cs typeface="Times New Roman" panose="02020603050405020304" pitchFamily="18" charset="0"/>
              </a:rPr>
              <a:t>Fácil aprendizagem.</a:t>
            </a:r>
          </a:p>
          <a:p>
            <a:endParaRPr lang="pt-BR" dirty="0"/>
          </a:p>
        </p:txBody>
      </p:sp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20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79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i="1" dirty="0" smtClean="0"/>
              <a:t>Hardware </a:t>
            </a:r>
            <a:r>
              <a:rPr lang="pt-BR" b="1" dirty="0"/>
              <a:t>livre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27584" y="1200151"/>
            <a:ext cx="7859216" cy="3394472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Acesso ao projeto eletrônico</a:t>
            </a:r>
          </a:p>
        </p:txBody>
      </p:sp>
      <p:sp>
        <p:nvSpPr>
          <p:cNvPr id="7" name="Explosão 2 6"/>
          <p:cNvSpPr/>
          <p:nvPr/>
        </p:nvSpPr>
        <p:spPr>
          <a:xfrm>
            <a:off x="2689285" y="2333009"/>
            <a:ext cx="3532517" cy="1645925"/>
          </a:xfrm>
          <a:prstGeom prst="irregularSeal2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dirty="0">
                <a:solidFill>
                  <a:srgbClr val="008080"/>
                </a:solidFill>
              </a:rPr>
              <a:t>Qualquer pessoa pode montar seu próprio </a:t>
            </a:r>
            <a:r>
              <a:rPr lang="pt-BR" sz="1350" dirty="0" err="1">
                <a:solidFill>
                  <a:srgbClr val="008080"/>
                </a:solidFill>
              </a:rPr>
              <a:t>Arduino</a:t>
            </a:r>
            <a:r>
              <a:rPr lang="pt-BR" sz="1350" dirty="0">
                <a:solidFill>
                  <a:srgbClr val="008080"/>
                </a:solidFill>
              </a:rPr>
              <a:t>!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960" t="7056" r="1403" b="10573"/>
          <a:stretch/>
        </p:blipFill>
        <p:spPr>
          <a:xfrm>
            <a:off x="899592" y="162387"/>
            <a:ext cx="7543600" cy="4341243"/>
          </a:xfrm>
          <a:prstGeom prst="rect">
            <a:avLst/>
          </a:prstGeom>
        </p:spPr>
      </p:pic>
      <p:sp>
        <p:nvSpPr>
          <p:cNvPr id="8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21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416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Arduino</a:t>
            </a:r>
            <a:r>
              <a:rPr lang="pt-BR" b="1" dirty="0" smtClean="0"/>
              <a:t>?</a:t>
            </a:r>
            <a:endParaRPr lang="pt-BR" b="1" dirty="0"/>
          </a:p>
        </p:txBody>
      </p:sp>
      <p:pic>
        <p:nvPicPr>
          <p:cNvPr id="4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85" y="1192973"/>
            <a:ext cx="2270021" cy="1730457"/>
          </a:xfrm>
          <a:effectLst>
            <a:softEdge rad="1143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87" y="1260277"/>
            <a:ext cx="2404461" cy="167706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21" y="3121024"/>
            <a:ext cx="2117183" cy="1605491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22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45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Shields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70" y="1203598"/>
            <a:ext cx="1821656" cy="14144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6931" t="13572" r="7333" b="18805"/>
          <a:stretch/>
        </p:blipFill>
        <p:spPr>
          <a:xfrm>
            <a:off x="611560" y="3075806"/>
            <a:ext cx="1793166" cy="141432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704" t="7822" r="3704" b="6169"/>
          <a:stretch/>
        </p:blipFill>
        <p:spPr>
          <a:xfrm>
            <a:off x="2987824" y="3106875"/>
            <a:ext cx="1940943" cy="13521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/>
          <a:srcRect l="10487" t="7751" r="10136" b="8685"/>
          <a:stretch/>
        </p:blipFill>
        <p:spPr>
          <a:xfrm>
            <a:off x="6156176" y="2995443"/>
            <a:ext cx="1868360" cy="151393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6"/>
          <a:srcRect l="6327" t="2865" r="2503" b="6283"/>
          <a:stretch/>
        </p:blipFill>
        <p:spPr>
          <a:xfrm>
            <a:off x="6973463" y="1183889"/>
            <a:ext cx="1894240" cy="137654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05924" y="1203598"/>
            <a:ext cx="3727302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Módulos que expandem </a:t>
            </a:r>
          </a:p>
          <a:p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a funcionalidade do nosso </a:t>
            </a:r>
            <a:r>
              <a:rPr lang="pt-BR" sz="1350" dirty="0" err="1">
                <a:solidFill>
                  <a:srgbClr val="008080"/>
                </a:solidFill>
                <a:latin typeface="Bitstream Vera Sans Mono"/>
              </a:rPr>
              <a:t>Arduino</a:t>
            </a:r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;</a:t>
            </a:r>
          </a:p>
          <a:p>
            <a:endParaRPr lang="pt-BR" sz="1350" dirty="0">
              <a:solidFill>
                <a:srgbClr val="008080"/>
              </a:solidFill>
              <a:latin typeface="Bitstream Vera Sans Mono"/>
            </a:endParaRPr>
          </a:p>
          <a:p>
            <a:endParaRPr lang="pt-BR" sz="1350" dirty="0">
              <a:solidFill>
                <a:srgbClr val="008080"/>
              </a:solidFill>
              <a:latin typeface="Bitstream Vera Sans Mono"/>
            </a:endParaRPr>
          </a:p>
          <a:p>
            <a:endParaRPr lang="pt-BR" sz="1350" dirty="0">
              <a:solidFill>
                <a:srgbClr val="008080"/>
              </a:solidFill>
              <a:latin typeface="Bitstream Vera Sans Mono"/>
            </a:endParaRPr>
          </a:p>
          <a:p>
            <a:endParaRPr lang="pt-BR" sz="1350" dirty="0">
              <a:solidFill>
                <a:srgbClr val="008080"/>
              </a:solidFill>
              <a:latin typeface="Bitstream Vera Sans Mono"/>
            </a:endParaRPr>
          </a:p>
          <a:p>
            <a:r>
              <a:rPr lang="pt-BR" sz="1350" dirty="0" smtClean="0">
                <a:solidFill>
                  <a:srgbClr val="008080"/>
                </a:solidFill>
                <a:latin typeface="Bitstream Vera Sans Mono"/>
              </a:rPr>
              <a:t>- Link</a:t>
            </a:r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: http://shieldlist.com/</a:t>
            </a:r>
          </a:p>
        </p:txBody>
      </p:sp>
      <p:sp>
        <p:nvSpPr>
          <p:cNvPr id="9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23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8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Jogos;</a:t>
            </a:r>
          </a:p>
          <a:p>
            <a:r>
              <a:rPr lang="pt-BR" dirty="0" smtClean="0"/>
              <a:t>Robótica;</a:t>
            </a:r>
          </a:p>
          <a:p>
            <a:r>
              <a:rPr lang="pt-BR" dirty="0" smtClean="0"/>
              <a:t>Sensores;</a:t>
            </a:r>
          </a:p>
          <a:p>
            <a:r>
              <a:rPr lang="pt-BR" dirty="0" smtClean="0"/>
              <a:t>Automação;</a:t>
            </a:r>
          </a:p>
          <a:p>
            <a:r>
              <a:rPr lang="pt-BR" dirty="0" err="1" smtClean="0"/>
              <a:t>IoT</a:t>
            </a:r>
            <a:r>
              <a:rPr lang="pt-BR" dirty="0" smtClean="0"/>
              <a:t> (Internet das coisas);</a:t>
            </a:r>
          </a:p>
          <a:p>
            <a:r>
              <a:rPr lang="pt-BR" dirty="0" smtClean="0"/>
              <a:t>Aeromodelismo.</a:t>
            </a:r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14488" y="273844"/>
            <a:ext cx="5915025" cy="994172"/>
          </a:xfrm>
        </p:spPr>
        <p:txBody>
          <a:bodyPr>
            <a:normAutofit/>
          </a:bodyPr>
          <a:lstStyle/>
          <a:p>
            <a:r>
              <a:rPr lang="pt-BR" b="1" dirty="0" smtClean="0"/>
              <a:t>Qual a finalidade?</a:t>
            </a:r>
            <a:endParaRPr lang="pt-BR" b="1" dirty="0"/>
          </a:p>
        </p:txBody>
      </p:sp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24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30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Qual a finalidade?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7481"/>
            <a:ext cx="2392473" cy="179101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910" y="843558"/>
            <a:ext cx="1597193" cy="184229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648" y="2124889"/>
            <a:ext cx="1858880" cy="24785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56" y="2984631"/>
            <a:ext cx="2492654" cy="1618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75377"/>
            <a:ext cx="2241032" cy="16542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25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119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4488" y="241428"/>
            <a:ext cx="5915025" cy="994172"/>
          </a:xfrm>
        </p:spPr>
        <p:txBody>
          <a:bodyPr/>
          <a:lstStyle/>
          <a:p>
            <a:r>
              <a:rPr lang="pt-BR" b="1" dirty="0" smtClean="0"/>
              <a:t>Funções dos Pinos</a:t>
            </a:r>
            <a:endParaRPr lang="pt-BR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" t="1487" r="9885" b="3590"/>
          <a:stretch/>
        </p:blipFill>
        <p:spPr>
          <a:xfrm>
            <a:off x="2292740" y="2005726"/>
            <a:ext cx="2872596" cy="204446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05" y="992881"/>
            <a:ext cx="1450181" cy="785813"/>
          </a:xfrm>
          <a:prstGeom prst="rect">
            <a:avLst/>
          </a:prstGeom>
        </p:spPr>
      </p:pic>
      <p:cxnSp>
        <p:nvCxnSpPr>
          <p:cNvPr id="13" name="Conector de seta reta 12"/>
          <p:cNvCxnSpPr>
            <a:stCxn id="11" idx="2"/>
          </p:cNvCxnSpPr>
          <p:nvPr/>
        </p:nvCxnSpPr>
        <p:spPr>
          <a:xfrm flipH="1">
            <a:off x="3437895" y="1778694"/>
            <a:ext cx="1" cy="29542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541413" y="1778694"/>
            <a:ext cx="6470" cy="29542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Fluxograma: Processo alternativo 20"/>
          <p:cNvSpPr/>
          <p:nvPr/>
        </p:nvSpPr>
        <p:spPr>
          <a:xfrm>
            <a:off x="2661049" y="992881"/>
            <a:ext cx="1520878" cy="785813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3" name="Fluxograma: Processo alternativo 22"/>
          <p:cNvSpPr/>
          <p:nvPr/>
        </p:nvSpPr>
        <p:spPr>
          <a:xfrm>
            <a:off x="3088527" y="992883"/>
            <a:ext cx="2076809" cy="785812"/>
          </a:xfrm>
          <a:prstGeom prst="flowChartAlternateProcess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31" name="Conector de seta reta 30"/>
          <p:cNvCxnSpPr/>
          <p:nvPr/>
        </p:nvCxnSpPr>
        <p:spPr>
          <a:xfrm>
            <a:off x="3826086" y="1778694"/>
            <a:ext cx="0" cy="2954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929601" y="1793321"/>
            <a:ext cx="0" cy="280794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>
            <a:off x="4026648" y="1786007"/>
            <a:ext cx="6469" cy="29157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/>
          <p:cNvPicPr>
            <a:picLocks noChangeAspect="1"/>
          </p:cNvPicPr>
          <p:nvPr/>
        </p:nvPicPr>
        <p:blipFill rotWithShape="1">
          <a:blip r:embed="rId4"/>
          <a:srcRect l="2325" r="4018"/>
          <a:stretch/>
        </p:blipFill>
        <p:spPr>
          <a:xfrm>
            <a:off x="3146755" y="1025029"/>
            <a:ext cx="1960352" cy="721519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086" y="1107670"/>
            <a:ext cx="1778794" cy="528638"/>
          </a:xfrm>
          <a:prstGeom prst="rect">
            <a:avLst/>
          </a:prstGeom>
        </p:spPr>
      </p:pic>
      <p:sp>
        <p:nvSpPr>
          <p:cNvPr id="40" name="Fluxograma: Processo alternativo 39"/>
          <p:cNvSpPr/>
          <p:nvPr/>
        </p:nvSpPr>
        <p:spPr>
          <a:xfrm>
            <a:off x="3826086" y="992881"/>
            <a:ext cx="1778794" cy="785813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42" name="Conector de seta reta 41"/>
          <p:cNvCxnSpPr/>
          <p:nvPr/>
        </p:nvCxnSpPr>
        <p:spPr>
          <a:xfrm>
            <a:off x="4939723" y="1786008"/>
            <a:ext cx="0" cy="288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>
            <a:off x="4841558" y="1786008"/>
            <a:ext cx="7620" cy="288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m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661" y="1111148"/>
            <a:ext cx="1750219" cy="550069"/>
          </a:xfrm>
          <a:prstGeom prst="rect">
            <a:avLst/>
          </a:prstGeom>
        </p:spPr>
      </p:pic>
      <p:sp>
        <p:nvSpPr>
          <p:cNvPr id="46" name="Fluxograma: Processo alternativo 45"/>
          <p:cNvSpPr/>
          <p:nvPr/>
        </p:nvSpPr>
        <p:spPr>
          <a:xfrm>
            <a:off x="3801428" y="997431"/>
            <a:ext cx="1780290" cy="781263"/>
          </a:xfrm>
          <a:prstGeom prst="flowChartAlternateProcess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51" name="Conector de seta reta 50"/>
          <p:cNvCxnSpPr/>
          <p:nvPr/>
        </p:nvCxnSpPr>
        <p:spPr>
          <a:xfrm flipH="1">
            <a:off x="4753928" y="1778694"/>
            <a:ext cx="3810" cy="2954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>
            <a:off x="4651058" y="1793321"/>
            <a:ext cx="3810" cy="280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4" name="Imagem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011" y="4114800"/>
            <a:ext cx="2614613" cy="971550"/>
          </a:xfrm>
          <a:prstGeom prst="rect">
            <a:avLst/>
          </a:prstGeom>
        </p:spPr>
      </p:pic>
      <p:sp>
        <p:nvSpPr>
          <p:cNvPr id="55" name="Fluxograma: Processo alternativo 54"/>
          <p:cNvSpPr/>
          <p:nvPr/>
        </p:nvSpPr>
        <p:spPr>
          <a:xfrm>
            <a:off x="3414713" y="4117285"/>
            <a:ext cx="2703911" cy="934811"/>
          </a:xfrm>
          <a:prstGeom prst="flowChartAlternateProcess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58" name="Conector de seta reta 57"/>
          <p:cNvCxnSpPr/>
          <p:nvPr/>
        </p:nvCxnSpPr>
        <p:spPr>
          <a:xfrm flipV="1">
            <a:off x="4510765" y="3933411"/>
            <a:ext cx="1601" cy="181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Conector de seta reta 76"/>
          <p:cNvCxnSpPr/>
          <p:nvPr/>
        </p:nvCxnSpPr>
        <p:spPr>
          <a:xfrm flipV="1">
            <a:off x="4600063" y="3933411"/>
            <a:ext cx="1601" cy="181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Conector de seta reta 77"/>
          <p:cNvCxnSpPr/>
          <p:nvPr/>
        </p:nvCxnSpPr>
        <p:spPr>
          <a:xfrm flipV="1">
            <a:off x="4699703" y="3925801"/>
            <a:ext cx="1601" cy="181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Conector de seta reta 78"/>
          <p:cNvCxnSpPr/>
          <p:nvPr/>
        </p:nvCxnSpPr>
        <p:spPr>
          <a:xfrm flipV="1">
            <a:off x="4797742" y="3925801"/>
            <a:ext cx="1601" cy="181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Conector de seta reta 79"/>
          <p:cNvCxnSpPr/>
          <p:nvPr/>
        </p:nvCxnSpPr>
        <p:spPr>
          <a:xfrm flipV="1">
            <a:off x="4895780" y="3925801"/>
            <a:ext cx="1601" cy="181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Conector de seta reta 80"/>
          <p:cNvCxnSpPr/>
          <p:nvPr/>
        </p:nvCxnSpPr>
        <p:spPr>
          <a:xfrm flipV="1">
            <a:off x="4416370" y="3933411"/>
            <a:ext cx="1601" cy="181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2" name="Imagem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9164" y="4160903"/>
            <a:ext cx="2686161" cy="847575"/>
          </a:xfrm>
          <a:prstGeom prst="rect">
            <a:avLst/>
          </a:prstGeom>
        </p:spPr>
      </p:pic>
      <p:sp>
        <p:nvSpPr>
          <p:cNvPr id="83" name="Fluxograma: Processo alternativo 82"/>
          <p:cNvSpPr/>
          <p:nvPr/>
        </p:nvSpPr>
        <p:spPr>
          <a:xfrm>
            <a:off x="3060589" y="4122411"/>
            <a:ext cx="2743311" cy="929686"/>
          </a:xfrm>
          <a:prstGeom prst="flowChartAlternateProcess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86" name="Conector de seta reta 85"/>
          <p:cNvCxnSpPr/>
          <p:nvPr/>
        </p:nvCxnSpPr>
        <p:spPr>
          <a:xfrm flipV="1">
            <a:off x="4079087" y="3926267"/>
            <a:ext cx="0" cy="1876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/>
          <p:cNvCxnSpPr/>
          <p:nvPr/>
        </p:nvCxnSpPr>
        <p:spPr>
          <a:xfrm flipV="1">
            <a:off x="3977492" y="3925873"/>
            <a:ext cx="0" cy="1876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/>
          <p:cNvCxnSpPr/>
          <p:nvPr/>
        </p:nvCxnSpPr>
        <p:spPr>
          <a:xfrm flipV="1">
            <a:off x="3890177" y="3927169"/>
            <a:ext cx="0" cy="1876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/>
          <p:cNvCxnSpPr/>
          <p:nvPr/>
        </p:nvCxnSpPr>
        <p:spPr>
          <a:xfrm flipV="1">
            <a:off x="4174788" y="3927796"/>
            <a:ext cx="0" cy="1876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de seta reta 93"/>
          <p:cNvCxnSpPr/>
          <p:nvPr/>
        </p:nvCxnSpPr>
        <p:spPr>
          <a:xfrm flipV="1">
            <a:off x="4267682" y="3930654"/>
            <a:ext cx="0" cy="1876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/>
          <p:cNvCxnSpPr/>
          <p:nvPr/>
        </p:nvCxnSpPr>
        <p:spPr>
          <a:xfrm flipH="1">
            <a:off x="5504944" y="1463047"/>
            <a:ext cx="364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 flipH="1">
            <a:off x="5832258" y="4528369"/>
            <a:ext cx="364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26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945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40" grpId="0" animBg="1"/>
      <p:bldP spid="46" grpId="0" animBg="1"/>
      <p:bldP spid="55" grpId="0" animBg="1"/>
      <p:bldP spid="8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099" t="1434" r="1305" b="244"/>
          <a:stretch/>
        </p:blipFill>
        <p:spPr>
          <a:xfrm>
            <a:off x="2919354" y="137160"/>
            <a:ext cx="3662040" cy="4504401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27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31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285" y="273844"/>
            <a:ext cx="6859715" cy="99417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</a:t>
            </a:r>
            <a:r>
              <a:rPr lang="pt-BR" b="1" dirty="0" smtClean="0"/>
              <a:t>Regras de boa prática de programação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013113"/>
            <a:ext cx="2924355" cy="351917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633897" y="2846717"/>
            <a:ext cx="1223603" cy="47876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CaixaDeTexto 8"/>
          <p:cNvSpPr txBox="1"/>
          <p:nvPr/>
        </p:nvSpPr>
        <p:spPr>
          <a:xfrm>
            <a:off x="4772564" y="2759260"/>
            <a:ext cx="1947414" cy="715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O </a:t>
            </a:r>
            <a:r>
              <a:rPr lang="pt-BR" sz="1350" dirty="0" err="1"/>
              <a:t>Arduino</a:t>
            </a:r>
            <a:r>
              <a:rPr lang="pt-BR" sz="1350" dirty="0"/>
              <a:t> repete a função </a:t>
            </a:r>
            <a:r>
              <a:rPr lang="pt-BR" sz="1350" dirty="0" err="1"/>
              <a:t>void</a:t>
            </a:r>
            <a:r>
              <a:rPr lang="pt-BR" sz="1350" dirty="0"/>
              <a:t> loop() assim que esta termina.</a:t>
            </a:r>
          </a:p>
        </p:txBody>
      </p:sp>
      <p:cxnSp>
        <p:nvCxnSpPr>
          <p:cNvPr id="11" name="Conector de seta reta 10"/>
          <p:cNvCxnSpPr>
            <a:stCxn id="8" idx="3"/>
          </p:cNvCxnSpPr>
          <p:nvPr/>
        </p:nvCxnSpPr>
        <p:spPr>
          <a:xfrm>
            <a:off x="2857500" y="3086100"/>
            <a:ext cx="1915064" cy="1294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22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Saída </a:t>
            </a:r>
            <a:r>
              <a:rPr lang="pt-BR" b="1" dirty="0"/>
              <a:t/>
            </a:r>
            <a:br>
              <a:rPr lang="pt-BR" b="1" dirty="0"/>
            </a:br>
            <a:r>
              <a:rPr lang="pt-BR" b="1" dirty="0" smtClean="0"/>
              <a:t>Digital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7746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  Como trocar uma lâmpada?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" indent="0">
              <a:buNone/>
            </a:pPr>
            <a:r>
              <a:rPr lang="pt-BR" sz="2600" dirty="0"/>
              <a:t>Algoritmo “trocar lâmpada”</a:t>
            </a:r>
          </a:p>
          <a:p>
            <a:pPr marL="514350" lvl="1" indent="0">
              <a:buNone/>
            </a:pPr>
            <a:endParaRPr lang="pt-BR" sz="2200" dirty="0" smtClean="0"/>
          </a:p>
          <a:p>
            <a:pPr marL="514350" lvl="1" indent="0">
              <a:buNone/>
            </a:pPr>
            <a:r>
              <a:rPr lang="pt-BR" sz="2200" dirty="0" smtClean="0"/>
              <a:t>Pega </a:t>
            </a:r>
            <a:r>
              <a:rPr lang="pt-BR" sz="2200" dirty="0"/>
              <a:t>uma lâmpada nova;</a:t>
            </a:r>
          </a:p>
          <a:p>
            <a:pPr marL="514350" lvl="1" indent="0">
              <a:buNone/>
            </a:pPr>
            <a:r>
              <a:rPr lang="pt-BR" sz="2200" dirty="0"/>
              <a:t>Pega uma escada;</a:t>
            </a:r>
          </a:p>
          <a:p>
            <a:pPr marL="514350" lvl="1" indent="0">
              <a:buNone/>
            </a:pPr>
            <a:r>
              <a:rPr lang="pt-BR" sz="2200" dirty="0"/>
              <a:t>Posicione a escada;</a:t>
            </a:r>
          </a:p>
          <a:p>
            <a:pPr marL="514350" lvl="1" indent="0">
              <a:buNone/>
            </a:pPr>
            <a:r>
              <a:rPr lang="pt-BR" sz="2200" dirty="0"/>
              <a:t>Suba a escada;</a:t>
            </a:r>
          </a:p>
          <a:p>
            <a:pPr marL="514350" lvl="1" indent="0">
              <a:buNone/>
            </a:pPr>
            <a:r>
              <a:rPr lang="pt-BR" sz="2200" dirty="0"/>
              <a:t>Retire a lâmpada queimada;</a:t>
            </a:r>
          </a:p>
          <a:p>
            <a:pPr marL="514350" lvl="1" indent="0">
              <a:buNone/>
            </a:pPr>
            <a:r>
              <a:rPr lang="pt-BR" sz="2200" dirty="0"/>
              <a:t>Coloque a lâmpada nova;</a:t>
            </a:r>
          </a:p>
          <a:p>
            <a:pPr marL="514350" lvl="1" indent="0">
              <a:buNone/>
            </a:pPr>
            <a:r>
              <a:rPr lang="pt-BR" sz="2200" dirty="0"/>
              <a:t>Teste a lâmpada</a:t>
            </a:r>
          </a:p>
          <a:p>
            <a:pPr marL="514350" lvl="1" indent="0">
              <a:buNone/>
            </a:pPr>
            <a:r>
              <a:rPr lang="pt-BR" sz="2200" dirty="0"/>
              <a:t>Algoritmo “trocar lâmpada</a:t>
            </a:r>
            <a:r>
              <a:rPr lang="pt-BR" sz="2200" dirty="0" smtClean="0"/>
              <a:t>”;</a:t>
            </a:r>
          </a:p>
          <a:p>
            <a:pPr marL="514350" lvl="1" indent="0">
              <a:buNone/>
            </a:pPr>
            <a:endParaRPr lang="pt-BR" sz="2200" dirty="0" smtClean="0"/>
          </a:p>
          <a:p>
            <a:pPr marL="114300" indent="0">
              <a:buNone/>
            </a:pPr>
            <a:r>
              <a:rPr lang="pt-BR" sz="2600" dirty="0" smtClean="0"/>
              <a:t>Fim Algoritmo “trocar lâmpada”</a:t>
            </a:r>
            <a:endParaRPr lang="pt-BR" sz="26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Grandeza Digital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São grandezas que variam em salto;</a:t>
            </a:r>
          </a:p>
          <a:p>
            <a:endParaRPr lang="pt-BR" dirty="0"/>
          </a:p>
          <a:p>
            <a:r>
              <a:rPr lang="pt-BR" dirty="0"/>
              <a:t>Por exemplo:</a:t>
            </a:r>
          </a:p>
          <a:p>
            <a:pPr lvl="1"/>
            <a:r>
              <a:rPr lang="pt-BR" dirty="0" err="1" smtClean="0"/>
              <a:t>Arduino</a:t>
            </a:r>
            <a:r>
              <a:rPr lang="pt-BR" dirty="0" smtClean="0"/>
              <a:t>:</a:t>
            </a:r>
          </a:p>
          <a:p>
            <a:pPr lvl="2"/>
            <a:r>
              <a:rPr lang="pt-BR" dirty="0" smtClean="0"/>
              <a:t>Nível </a:t>
            </a:r>
            <a:r>
              <a:rPr lang="pt-BR" dirty="0"/>
              <a:t>lógico </a:t>
            </a:r>
            <a:r>
              <a:rPr lang="pt-BR" dirty="0" smtClean="0"/>
              <a:t>1</a:t>
            </a:r>
          </a:p>
          <a:p>
            <a:pPr lvl="3"/>
            <a:r>
              <a:rPr lang="pt-BR" dirty="0"/>
              <a:t>4,2V </a:t>
            </a:r>
            <a:r>
              <a:rPr lang="pt-BR" dirty="0" smtClean="0"/>
              <a:t>a 5,0V</a:t>
            </a:r>
            <a:endParaRPr lang="pt-BR" dirty="0"/>
          </a:p>
          <a:p>
            <a:pPr lvl="2"/>
            <a:endParaRPr lang="pt-BR" dirty="0"/>
          </a:p>
          <a:p>
            <a:pPr lvl="2"/>
            <a:r>
              <a:rPr lang="pt-BR" dirty="0"/>
              <a:t>Nível lógico </a:t>
            </a:r>
            <a:r>
              <a:rPr lang="pt-BR" dirty="0" smtClean="0"/>
              <a:t>0</a:t>
            </a:r>
          </a:p>
          <a:p>
            <a:pPr lvl="3"/>
            <a:r>
              <a:rPr lang="pt-BR" dirty="0" smtClean="0"/>
              <a:t>0V a </a:t>
            </a:r>
            <a:r>
              <a:rPr lang="pt-BR" dirty="0"/>
              <a:t>0,9V</a:t>
            </a:r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092292"/>
            <a:ext cx="1076825" cy="8906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528172"/>
            <a:ext cx="967720" cy="808273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>
            <a:off x="3779912" y="3852709"/>
            <a:ext cx="1512168" cy="159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3779912" y="2859782"/>
            <a:ext cx="1224136" cy="266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803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Calcular Resistor para acender o LED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4280" t="1801" r="3112" b="13434"/>
          <a:stretch/>
        </p:blipFill>
        <p:spPr>
          <a:xfrm>
            <a:off x="5372100" y="1484880"/>
            <a:ext cx="2157413" cy="277381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2138138"/>
            <a:ext cx="3700463" cy="1353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085975" y="2114550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5V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094" y="3619427"/>
            <a:ext cx="600075" cy="54919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669468" y="3755525"/>
            <a:ext cx="16760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Lei de Ohm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693194" y="3894025"/>
            <a:ext cx="3571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31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334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614" t="1238" r="1612" b="1702"/>
          <a:stretch/>
        </p:blipFill>
        <p:spPr>
          <a:xfrm>
            <a:off x="2607468" y="314575"/>
            <a:ext cx="3957639" cy="4135733"/>
          </a:xfrm>
          <a:prstGeom prst="rect">
            <a:avLst/>
          </a:prstGeom>
        </p:spPr>
      </p:pic>
      <p:sp>
        <p:nvSpPr>
          <p:cNvPr id="3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32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570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Protoboard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08" y="1923700"/>
            <a:ext cx="4289624" cy="2025051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2246103" y="2223464"/>
            <a:ext cx="4149307" cy="65345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41" name="Conector reto 40"/>
          <p:cNvCxnSpPr/>
          <p:nvPr/>
        </p:nvCxnSpPr>
        <p:spPr>
          <a:xfrm>
            <a:off x="2373774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>
            <a:off x="3502487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>
            <a:off x="2496647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3625359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2628092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3756804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2748107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3876819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2870979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3999692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3008139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4133186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3128154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>
            <a:off x="3256742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3379614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>
            <a:off x="4259724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/>
          <p:nvPr/>
        </p:nvCxnSpPr>
        <p:spPr>
          <a:xfrm>
            <a:off x="5388437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>
            <a:off x="4382597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/>
          <p:cNvCxnSpPr/>
          <p:nvPr/>
        </p:nvCxnSpPr>
        <p:spPr>
          <a:xfrm>
            <a:off x="5511309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>
            <a:off x="4514042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>
            <a:off x="5642754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4634057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5762769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>
            <a:off x="4756929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5885642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/>
          <p:cNvCxnSpPr/>
          <p:nvPr/>
        </p:nvCxnSpPr>
        <p:spPr>
          <a:xfrm>
            <a:off x="4894089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/>
          <p:nvPr/>
        </p:nvCxnSpPr>
        <p:spPr>
          <a:xfrm>
            <a:off x="6019136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/>
          <p:cNvCxnSpPr/>
          <p:nvPr/>
        </p:nvCxnSpPr>
        <p:spPr>
          <a:xfrm>
            <a:off x="5014104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/>
          <p:nvPr/>
        </p:nvCxnSpPr>
        <p:spPr>
          <a:xfrm>
            <a:off x="5142692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5265564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6153438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>
            <a:off x="6276311" y="2223464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72"/>
          <p:cNvSpPr/>
          <p:nvPr/>
        </p:nvSpPr>
        <p:spPr>
          <a:xfrm>
            <a:off x="2247174" y="2984890"/>
            <a:ext cx="4149307" cy="65345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74" name="Conector reto 73"/>
          <p:cNvCxnSpPr/>
          <p:nvPr/>
        </p:nvCxnSpPr>
        <p:spPr>
          <a:xfrm>
            <a:off x="2374844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>
            <a:off x="3503557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/>
          <p:cNvCxnSpPr/>
          <p:nvPr/>
        </p:nvCxnSpPr>
        <p:spPr>
          <a:xfrm>
            <a:off x="2497717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/>
          <p:cNvCxnSpPr/>
          <p:nvPr/>
        </p:nvCxnSpPr>
        <p:spPr>
          <a:xfrm>
            <a:off x="3626429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/>
          <p:cNvCxnSpPr/>
          <p:nvPr/>
        </p:nvCxnSpPr>
        <p:spPr>
          <a:xfrm>
            <a:off x="2629162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/>
          <p:cNvCxnSpPr/>
          <p:nvPr/>
        </p:nvCxnSpPr>
        <p:spPr>
          <a:xfrm>
            <a:off x="3757874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>
            <a:off x="2749177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>
            <a:off x="3877889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>
            <a:off x="2872049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>
            <a:off x="4000762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3009209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>
            <a:off x="4134256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3129224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/>
          <p:cNvCxnSpPr/>
          <p:nvPr/>
        </p:nvCxnSpPr>
        <p:spPr>
          <a:xfrm>
            <a:off x="3257812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/>
          <p:cNvCxnSpPr/>
          <p:nvPr/>
        </p:nvCxnSpPr>
        <p:spPr>
          <a:xfrm>
            <a:off x="3380684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4260794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>
            <a:off x="5389507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4383667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5512379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/>
          <p:nvPr/>
        </p:nvCxnSpPr>
        <p:spPr>
          <a:xfrm>
            <a:off x="4515112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/>
          <p:cNvCxnSpPr/>
          <p:nvPr/>
        </p:nvCxnSpPr>
        <p:spPr>
          <a:xfrm>
            <a:off x="5643824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/>
          <p:nvPr/>
        </p:nvCxnSpPr>
        <p:spPr>
          <a:xfrm>
            <a:off x="4635127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/>
          <p:nvPr/>
        </p:nvCxnSpPr>
        <p:spPr>
          <a:xfrm>
            <a:off x="5763839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>
            <a:off x="4757999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>
            <a:off x="5886712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>
            <a:off x="4895159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>
            <a:off x="6020206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/>
          <p:nvPr/>
        </p:nvCxnSpPr>
        <p:spPr>
          <a:xfrm>
            <a:off x="5015174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>
            <a:off x="5143762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>
            <a:off x="5266634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>
            <a:off x="6154508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>
            <a:off x="6277381" y="2984890"/>
            <a:ext cx="0" cy="65345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tângulo 105"/>
          <p:cNvSpPr/>
          <p:nvPr/>
        </p:nvSpPr>
        <p:spPr>
          <a:xfrm>
            <a:off x="2496647" y="1979840"/>
            <a:ext cx="3691882" cy="146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7" name="Retângulo 106"/>
          <p:cNvSpPr/>
          <p:nvPr/>
        </p:nvSpPr>
        <p:spPr>
          <a:xfrm>
            <a:off x="2461557" y="3743320"/>
            <a:ext cx="3691882" cy="146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8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33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6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3" grpId="0" animBg="1"/>
      <p:bldP spid="106" grpId="0" animBg="1"/>
      <p:bldP spid="10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Funções</a:t>
            </a:r>
            <a:r>
              <a:rPr lang="pt-BR" dirty="0"/>
              <a:t> 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  <p:extLst/>
          </p:nvPr>
        </p:nvSpPr>
        <p:spPr/>
        <p:txBody>
          <a:bodyPr vert="horz" lIns="68580" tIns="34290" rIns="68580" bIns="34290" rtlCol="0" anchor="t">
            <a:normAutofit fontScale="92500" lnSpcReduction="20000"/>
          </a:bodyPr>
          <a:lstStyle/>
          <a:p>
            <a:r>
              <a:rPr lang="pt-BR" b="1" i="1" dirty="0" err="1" smtClean="0"/>
              <a:t>pinMode</a:t>
            </a:r>
            <a:r>
              <a:rPr lang="pt-BR" i="1" dirty="0" smtClean="0"/>
              <a:t>(</a:t>
            </a:r>
            <a:r>
              <a:rPr lang="pt-BR" i="1" dirty="0" err="1" smtClean="0"/>
              <a:t>pino,modo</a:t>
            </a:r>
            <a:r>
              <a:rPr lang="pt-BR" i="1" dirty="0" smtClean="0"/>
              <a:t>);</a:t>
            </a:r>
          </a:p>
          <a:p>
            <a:pPr lvl="1"/>
            <a:r>
              <a:rPr lang="pt-BR" dirty="0" smtClean="0"/>
              <a:t>Entrada:</a:t>
            </a:r>
          </a:p>
          <a:p>
            <a:pPr lvl="2"/>
            <a:r>
              <a:rPr lang="pt-BR" i="1" dirty="0" smtClean="0"/>
              <a:t>pino</a:t>
            </a:r>
            <a:r>
              <a:rPr lang="pt-BR" dirty="0" smtClean="0"/>
              <a:t> = </a:t>
            </a:r>
            <a:r>
              <a:rPr lang="en-US" dirty="0" err="1" smtClean="0"/>
              <a:t>Número</a:t>
            </a:r>
            <a:r>
              <a:rPr lang="en-US" dirty="0" smtClean="0"/>
              <a:t> do </a:t>
            </a:r>
            <a:r>
              <a:rPr lang="en-US" dirty="0" err="1" smtClean="0"/>
              <a:t>pino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configurado</a:t>
            </a:r>
            <a:r>
              <a:rPr lang="en-US" dirty="0" smtClean="0"/>
              <a:t>. </a:t>
            </a:r>
          </a:p>
          <a:p>
            <a:pPr lvl="2"/>
            <a:r>
              <a:rPr lang="en-US" i="1" dirty="0" err="1" smtClean="0"/>
              <a:t>modo</a:t>
            </a:r>
            <a:r>
              <a:rPr lang="en-US" dirty="0" smtClean="0"/>
              <a:t>  = </a:t>
            </a:r>
            <a:r>
              <a:rPr lang="en-US" b="1" dirty="0" smtClean="0"/>
              <a:t>INPUT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b="1" dirty="0" smtClean="0"/>
              <a:t>OUTPUT</a:t>
            </a:r>
            <a:r>
              <a:rPr lang="en-US" dirty="0" smtClean="0"/>
              <a:t>.</a:t>
            </a:r>
          </a:p>
          <a:p>
            <a:endParaRPr lang="pt-BR" i="1" dirty="0" smtClean="0"/>
          </a:p>
          <a:p>
            <a:r>
              <a:rPr lang="pt-BR" b="1" i="1" dirty="0" err="1" smtClean="0"/>
              <a:t>digitalWrite</a:t>
            </a:r>
            <a:r>
              <a:rPr lang="pt-BR" i="1" dirty="0" smtClean="0"/>
              <a:t>(pino, estado)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Entrada:</a:t>
            </a:r>
          </a:p>
          <a:p>
            <a:pPr lvl="2"/>
            <a:r>
              <a:rPr lang="pt-BR" i="1" dirty="0" smtClean="0"/>
              <a:t>pino</a:t>
            </a:r>
            <a:r>
              <a:rPr lang="pt-BR" dirty="0" smtClean="0"/>
              <a:t> = Número do pino;</a:t>
            </a:r>
          </a:p>
          <a:p>
            <a:pPr lvl="2"/>
            <a:r>
              <a:rPr lang="pt-BR" i="1" dirty="0" smtClean="0"/>
              <a:t>estado</a:t>
            </a:r>
            <a:r>
              <a:rPr lang="pt-BR" dirty="0" smtClean="0"/>
              <a:t> = </a:t>
            </a:r>
            <a:r>
              <a:rPr lang="pt-BR" b="1" dirty="0" smtClean="0"/>
              <a:t>HIGH</a:t>
            </a:r>
            <a:r>
              <a:rPr lang="pt-BR" dirty="0" smtClean="0"/>
              <a:t> ou </a:t>
            </a:r>
            <a:r>
              <a:rPr lang="pt-BR" b="1" dirty="0" smtClean="0"/>
              <a:t>LOW.</a:t>
            </a:r>
            <a:endParaRPr lang="pt-BR" b="1" dirty="0"/>
          </a:p>
        </p:txBody>
      </p:sp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34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833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de cantos arredondados 22"/>
          <p:cNvSpPr/>
          <p:nvPr/>
        </p:nvSpPr>
        <p:spPr>
          <a:xfrm>
            <a:off x="683568" y="2067694"/>
            <a:ext cx="3456384" cy="244827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Atividade </a:t>
            </a:r>
            <a:r>
              <a:rPr lang="pt-BR" b="1" dirty="0" smtClean="0"/>
              <a:t>04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Acender um LED</a:t>
            </a:r>
            <a:endParaRPr lang="pt-BR" dirty="0"/>
          </a:p>
          <a:p>
            <a:endParaRPr lang="pt-BR" dirty="0"/>
          </a:p>
        </p:txBody>
      </p:sp>
      <p:sp>
        <p:nvSpPr>
          <p:cNvPr id="9" name="Nuvem 8"/>
          <p:cNvSpPr/>
          <p:nvPr/>
        </p:nvSpPr>
        <p:spPr>
          <a:xfrm>
            <a:off x="4490317" y="1584352"/>
            <a:ext cx="4269160" cy="1778496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 smtClean="0">
                <a:solidFill>
                  <a:srgbClr val="008080"/>
                </a:solidFill>
              </a:rPr>
              <a:t>pinMode</a:t>
            </a:r>
            <a:r>
              <a:rPr lang="pt-BR" dirty="0" smtClean="0">
                <a:solidFill>
                  <a:srgbClr val="008080"/>
                </a:solidFill>
              </a:rPr>
              <a:t>(</a:t>
            </a:r>
            <a:r>
              <a:rPr lang="pt-BR" dirty="0" err="1" smtClean="0">
                <a:solidFill>
                  <a:srgbClr val="008080"/>
                </a:solidFill>
              </a:rPr>
              <a:t>pino,modo</a:t>
            </a:r>
            <a:r>
              <a:rPr lang="pt-BR" dirty="0" smtClean="0">
                <a:solidFill>
                  <a:srgbClr val="008080"/>
                </a:solidFill>
              </a:rPr>
              <a:t>)</a:t>
            </a:r>
          </a:p>
          <a:p>
            <a:pPr algn="ctr"/>
            <a:endParaRPr lang="pt-BR" sz="900" dirty="0" smtClean="0">
              <a:solidFill>
                <a:srgbClr val="008080"/>
              </a:solidFill>
            </a:endParaRPr>
          </a:p>
          <a:p>
            <a:pPr algn="ctr"/>
            <a:r>
              <a:rPr lang="pt-BR" b="1" dirty="0" err="1" smtClean="0">
                <a:solidFill>
                  <a:srgbClr val="008080"/>
                </a:solidFill>
              </a:rPr>
              <a:t>digitalWrite</a:t>
            </a:r>
            <a:r>
              <a:rPr lang="pt-BR" dirty="0" smtClean="0">
                <a:solidFill>
                  <a:srgbClr val="008080"/>
                </a:solidFill>
              </a:rPr>
              <a:t>(</a:t>
            </a:r>
            <a:r>
              <a:rPr lang="pt-BR" dirty="0" err="1" smtClean="0">
                <a:solidFill>
                  <a:srgbClr val="008080"/>
                </a:solidFill>
              </a:rPr>
              <a:t>pino,estado</a:t>
            </a:r>
            <a:r>
              <a:rPr lang="pt-BR" dirty="0">
                <a:solidFill>
                  <a:srgbClr val="008080"/>
                </a:solidFill>
              </a:rPr>
              <a:t>)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668910"/>
            <a:ext cx="718742" cy="13680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4" y="2668910"/>
            <a:ext cx="718742" cy="1368000"/>
          </a:xfrm>
          <a:prstGeom prst="rect">
            <a:avLst/>
          </a:prstGeom>
        </p:spPr>
      </p:pic>
      <p:sp>
        <p:nvSpPr>
          <p:cNvPr id="22" name="Seta para a direita 21"/>
          <p:cNvSpPr/>
          <p:nvPr/>
        </p:nvSpPr>
        <p:spPr>
          <a:xfrm>
            <a:off x="1887116" y="3147738"/>
            <a:ext cx="1080120" cy="41034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35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87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4488" y="300563"/>
            <a:ext cx="5915025" cy="994172"/>
          </a:xfrm>
        </p:spPr>
        <p:txBody>
          <a:bodyPr/>
          <a:lstStyle/>
          <a:p>
            <a:r>
              <a:rPr lang="pt-BR" b="1" dirty="0"/>
              <a:t>Atividade </a:t>
            </a:r>
            <a:r>
              <a:rPr lang="pt-BR" b="1" dirty="0" smtClean="0"/>
              <a:t>04</a:t>
            </a:r>
            <a:endParaRPr lang="pt-BR" b="1" dirty="0"/>
          </a:p>
        </p:txBody>
      </p:sp>
      <p:sp>
        <p:nvSpPr>
          <p:cNvPr id="5" name="Retângulo 4"/>
          <p:cNvSpPr/>
          <p:nvPr/>
        </p:nvSpPr>
        <p:spPr>
          <a:xfrm>
            <a:off x="3347864" y="1707654"/>
            <a:ext cx="3429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>
                <a:latin typeface="Bitstream Vera Sans Mono"/>
              </a:rPr>
              <a:t>#define </a:t>
            </a:r>
            <a:r>
              <a:rPr lang="pt-BR" sz="1200" dirty="0" err="1">
                <a:latin typeface="Bitstream Vera Sans Mono"/>
              </a:rPr>
              <a:t>led</a:t>
            </a:r>
            <a:r>
              <a:rPr lang="pt-BR" sz="1200" dirty="0">
                <a:latin typeface="Bitstream Vera Sans Mono"/>
              </a:rPr>
              <a:t> 13</a:t>
            </a:r>
          </a:p>
          <a:p>
            <a:endParaRPr lang="pt-BR" sz="1200" dirty="0">
              <a:latin typeface="Bitstream Vera Sans Mono"/>
            </a:endParaRPr>
          </a:p>
          <a:p>
            <a:r>
              <a:rPr lang="pt-BR" sz="1200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b="1" dirty="0">
                <a:latin typeface="Bitstream Vera Sans Mono"/>
              </a:rPr>
              <a:t>setup</a:t>
            </a:r>
            <a:r>
              <a:rPr lang="pt-BR" sz="1200" dirty="0">
                <a:latin typeface="Bitstream Vera Sans Mono"/>
              </a:rPr>
              <a:t>() {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pinMode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</a:t>
            </a:r>
            <a:r>
              <a:rPr lang="pt-BR" sz="1200" dirty="0">
                <a:latin typeface="Bitstream Vera Sans Mono"/>
              </a:rPr>
              <a:t>, </a:t>
            </a:r>
            <a:r>
              <a:rPr lang="pt-BR" sz="1200" b="1" dirty="0">
                <a:latin typeface="Bitstream Vera Sans Mono"/>
              </a:rPr>
              <a:t>OUTPUT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  <a:p>
            <a:endParaRPr lang="pt-BR" sz="1200" dirty="0">
              <a:latin typeface="Bitstream Vera Sans Mono"/>
            </a:endParaRPr>
          </a:p>
          <a:p>
            <a:r>
              <a:rPr lang="pt-BR" sz="1200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b="1" dirty="0">
                <a:latin typeface="Bitstream Vera Sans Mono"/>
              </a:rPr>
              <a:t>loop</a:t>
            </a:r>
            <a:r>
              <a:rPr lang="pt-BR" sz="1200" dirty="0">
                <a:latin typeface="Bitstream Vera Sans Mono"/>
              </a:rPr>
              <a:t>() {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digitalWrite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</a:t>
            </a:r>
            <a:r>
              <a:rPr lang="pt-BR" sz="1200" dirty="0">
                <a:latin typeface="Bitstream Vera Sans Mono"/>
              </a:rPr>
              <a:t>, </a:t>
            </a:r>
            <a:r>
              <a:rPr lang="pt-BR" sz="1200" b="1" dirty="0">
                <a:latin typeface="Bitstream Vera Sans Mono"/>
              </a:rPr>
              <a:t>HIGH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</p:txBody>
      </p:sp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64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/>
          <p:cNvSpPr>
            <a:spLocks noGrp="1"/>
          </p:cNvSpPr>
          <p:nvPr>
            <p:ph idx="1"/>
            <p:extLst/>
          </p:nvPr>
        </p:nvSpPr>
        <p:spPr>
          <a:xfrm>
            <a:off x="457200" y="1200151"/>
            <a:ext cx="8229600" cy="3394472"/>
          </a:xfrm>
        </p:spPr>
        <p:txBody>
          <a:bodyPr vert="horz" lIns="68580" tIns="34290" rIns="68580" bIns="34290" rtlCol="0" anchor="t">
            <a:normAutofit fontScale="85000" lnSpcReduction="20000"/>
          </a:bodyPr>
          <a:lstStyle/>
          <a:p>
            <a:pPr algn="just"/>
            <a:r>
              <a:rPr lang="pt-BR" dirty="0" smtClean="0"/>
              <a:t>Existe a função de espera, a qual o </a:t>
            </a:r>
            <a:r>
              <a:rPr lang="pt-BR" dirty="0"/>
              <a:t>sistema vai contar o tempo que for definido</a:t>
            </a:r>
            <a:r>
              <a:rPr lang="pt-BR" dirty="0" smtClean="0"/>
              <a:t>.</a:t>
            </a:r>
          </a:p>
          <a:p>
            <a:pPr lvl="1" algn="just"/>
            <a:r>
              <a:rPr lang="pt-BR" b="1" dirty="0" err="1" smtClean="0"/>
              <a:t>delay</a:t>
            </a:r>
            <a:endParaRPr lang="pt-BR" b="1" dirty="0"/>
          </a:p>
          <a:p>
            <a:endParaRPr lang="pt-BR" dirty="0"/>
          </a:p>
          <a:p>
            <a:pPr algn="just"/>
            <a:r>
              <a:rPr lang="pt-BR" dirty="0" smtClean="0"/>
              <a:t>Existe a função que não </a:t>
            </a:r>
            <a:r>
              <a:rPr lang="pt-BR" dirty="0"/>
              <a:t>é preciso “pausar” a programação para fazer a contagem do tempo. </a:t>
            </a:r>
            <a:endParaRPr lang="pt-BR" dirty="0" smtClean="0"/>
          </a:p>
          <a:p>
            <a:pPr lvl="1"/>
            <a:r>
              <a:rPr lang="pt-BR" b="1" dirty="0" err="1" smtClean="0"/>
              <a:t>millis</a:t>
            </a:r>
            <a:endParaRPr lang="pt-BR" b="1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Tempo</a:t>
            </a:r>
            <a:endParaRPr lang="pt-BR" b="1" dirty="0"/>
          </a:p>
        </p:txBody>
      </p:sp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36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899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/>
          <p:cNvSpPr>
            <a:spLocks noGrp="1"/>
          </p:cNvSpPr>
          <p:nvPr>
            <p:ph idx="1"/>
            <p:extLst/>
          </p:nvPr>
        </p:nvSpPr>
        <p:spPr>
          <a:xfrm>
            <a:off x="457200" y="1200151"/>
            <a:ext cx="8229600" cy="3394472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257175" indent="-257175"/>
            <a:endParaRPr lang="pt-BR" i="1" dirty="0" smtClean="0"/>
          </a:p>
          <a:p>
            <a:pPr marL="257175" indent="-257175"/>
            <a:r>
              <a:rPr lang="pt-BR" b="1" i="1" dirty="0" err="1" smtClean="0"/>
              <a:t>delay</a:t>
            </a:r>
            <a:r>
              <a:rPr lang="pt-BR" i="1" dirty="0" smtClean="0"/>
              <a:t>(</a:t>
            </a:r>
            <a:r>
              <a:rPr lang="pt-BR" i="1" dirty="0" err="1" smtClean="0"/>
              <a:t>tempo_ms</a:t>
            </a:r>
            <a:r>
              <a:rPr lang="pt-BR" i="1" dirty="0" smtClean="0"/>
              <a:t>);</a:t>
            </a:r>
          </a:p>
          <a:p>
            <a:pPr marL="657225" lvl="1" indent="-257175"/>
            <a:r>
              <a:rPr lang="pt-BR" dirty="0" smtClean="0"/>
              <a:t>Entrada:</a:t>
            </a:r>
          </a:p>
          <a:p>
            <a:pPr marL="1057275" lvl="2" indent="-257175"/>
            <a:r>
              <a:rPr lang="pt-BR" i="1" dirty="0" err="1" smtClean="0"/>
              <a:t>tempo_ms</a:t>
            </a:r>
            <a:r>
              <a:rPr lang="pt-BR" dirty="0" smtClean="0"/>
              <a:t> </a:t>
            </a:r>
            <a:r>
              <a:rPr lang="pt-BR" dirty="0"/>
              <a:t>= Valor que determina o tempo que o programa deve esperar em </a:t>
            </a:r>
            <a:r>
              <a:rPr lang="pt-BR" dirty="0" err="1"/>
              <a:t>ms</a:t>
            </a:r>
            <a:r>
              <a:rPr lang="pt-BR" dirty="0"/>
              <a:t>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Funções de Temporização (</a:t>
            </a:r>
            <a:r>
              <a:rPr lang="pt-BR" dirty="0" err="1"/>
              <a:t>Delay</a:t>
            </a:r>
            <a:r>
              <a:rPr lang="pt-BR" dirty="0"/>
              <a:t>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45" y="987574"/>
            <a:ext cx="1257300" cy="1771650"/>
          </a:xfrm>
          <a:prstGeom prst="rect">
            <a:avLst/>
          </a:prstGeom>
        </p:spPr>
      </p:pic>
      <p:sp>
        <p:nvSpPr>
          <p:cNvPr id="8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37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0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de cantos arredondados 7"/>
          <p:cNvSpPr/>
          <p:nvPr/>
        </p:nvSpPr>
        <p:spPr>
          <a:xfrm>
            <a:off x="683568" y="2067694"/>
            <a:ext cx="3456384" cy="244827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1835115" y="2701613"/>
            <a:ext cx="1080120" cy="41034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pt-BR" dirty="0" smtClean="0"/>
              <a:t>Piscar um LED a cada 500ms.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4488" y="273844"/>
            <a:ext cx="5915025" cy="994172"/>
          </a:xfrm>
        </p:spPr>
        <p:txBody>
          <a:bodyPr/>
          <a:lstStyle/>
          <a:p>
            <a:r>
              <a:rPr lang="pt-BR" b="1" dirty="0"/>
              <a:t>Atividade </a:t>
            </a:r>
            <a:r>
              <a:rPr lang="pt-BR" b="1" dirty="0" smtClean="0"/>
              <a:t>05</a:t>
            </a:r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66" y="2607830"/>
            <a:ext cx="718740" cy="136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04" y="2668910"/>
            <a:ext cx="718740" cy="1368000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 rot="10800000">
            <a:off x="1835115" y="3500026"/>
            <a:ext cx="1080120" cy="41034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Nuvem 12"/>
          <p:cNvSpPr/>
          <p:nvPr/>
        </p:nvSpPr>
        <p:spPr>
          <a:xfrm>
            <a:off x="4453833" y="1995192"/>
            <a:ext cx="4269160" cy="1778496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 smtClean="0">
                <a:solidFill>
                  <a:srgbClr val="008080"/>
                </a:solidFill>
              </a:rPr>
              <a:t>pinMode</a:t>
            </a:r>
            <a:r>
              <a:rPr lang="pt-BR" dirty="0" smtClean="0">
                <a:solidFill>
                  <a:srgbClr val="008080"/>
                </a:solidFill>
              </a:rPr>
              <a:t>(</a:t>
            </a:r>
            <a:r>
              <a:rPr lang="pt-BR" dirty="0" err="1" smtClean="0">
                <a:solidFill>
                  <a:srgbClr val="008080"/>
                </a:solidFill>
              </a:rPr>
              <a:t>pino,modo</a:t>
            </a:r>
            <a:r>
              <a:rPr lang="pt-BR" dirty="0" smtClean="0">
                <a:solidFill>
                  <a:srgbClr val="008080"/>
                </a:solidFill>
              </a:rPr>
              <a:t>)</a:t>
            </a:r>
          </a:p>
          <a:p>
            <a:pPr algn="ctr"/>
            <a:endParaRPr lang="pt-BR" sz="900" dirty="0" smtClean="0">
              <a:solidFill>
                <a:srgbClr val="008080"/>
              </a:solidFill>
            </a:endParaRPr>
          </a:p>
          <a:p>
            <a:pPr algn="ctr"/>
            <a:r>
              <a:rPr lang="pt-BR" b="1" dirty="0" err="1" smtClean="0">
                <a:solidFill>
                  <a:srgbClr val="008080"/>
                </a:solidFill>
              </a:rPr>
              <a:t>digitalWrite</a:t>
            </a:r>
            <a:r>
              <a:rPr lang="pt-BR" dirty="0" smtClean="0">
                <a:solidFill>
                  <a:srgbClr val="008080"/>
                </a:solidFill>
              </a:rPr>
              <a:t>(</a:t>
            </a:r>
            <a:r>
              <a:rPr lang="pt-BR" dirty="0" err="1" smtClean="0">
                <a:solidFill>
                  <a:srgbClr val="008080"/>
                </a:solidFill>
              </a:rPr>
              <a:t>pino,estado</a:t>
            </a:r>
            <a:r>
              <a:rPr lang="pt-BR" dirty="0" smtClean="0">
                <a:solidFill>
                  <a:srgbClr val="008080"/>
                </a:solidFill>
              </a:rPr>
              <a:t>)</a:t>
            </a:r>
          </a:p>
          <a:p>
            <a:pPr algn="ctr"/>
            <a:endParaRPr lang="pt-BR" sz="900" dirty="0">
              <a:solidFill>
                <a:srgbClr val="008080"/>
              </a:solidFill>
            </a:endParaRPr>
          </a:p>
          <a:p>
            <a:pPr algn="ctr"/>
            <a:r>
              <a:rPr lang="pt-BR" b="1" dirty="0" err="1" smtClean="0">
                <a:solidFill>
                  <a:srgbClr val="008080"/>
                </a:solidFill>
              </a:rPr>
              <a:t>delay</a:t>
            </a:r>
            <a:r>
              <a:rPr lang="pt-BR" dirty="0" smtClean="0">
                <a:solidFill>
                  <a:srgbClr val="008080"/>
                </a:solidFill>
              </a:rPr>
              <a:t>(</a:t>
            </a:r>
            <a:r>
              <a:rPr lang="pt-BR" dirty="0" err="1" smtClean="0">
                <a:solidFill>
                  <a:srgbClr val="008080"/>
                </a:solidFill>
              </a:rPr>
              <a:t>tempo_ms</a:t>
            </a:r>
            <a:r>
              <a:rPr lang="pt-BR" dirty="0" smtClean="0">
                <a:solidFill>
                  <a:srgbClr val="008080"/>
                </a:solidFill>
              </a:rPr>
              <a:t>)</a:t>
            </a:r>
            <a:endParaRPr lang="pt-BR" dirty="0">
              <a:solidFill>
                <a:srgbClr val="008080"/>
              </a:solidFill>
            </a:endParaRPr>
          </a:p>
        </p:txBody>
      </p:sp>
      <p:sp>
        <p:nvSpPr>
          <p:cNvPr id="1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595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</a:t>
            </a:r>
            <a:r>
              <a:rPr lang="pt-BR" dirty="0"/>
              <a:t>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899592" y="2211710"/>
            <a:ext cx="1512168" cy="1296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u="sng" dirty="0" smtClean="0">
                <a:solidFill>
                  <a:srgbClr val="008080"/>
                </a:solidFill>
                <a:latin typeface="Bitstream Vera Sans Mono" pitchFamily="49" charset="0"/>
              </a:rPr>
              <a:t>Entradas</a:t>
            </a:r>
          </a:p>
          <a:p>
            <a:pPr algn="ctr"/>
            <a:endParaRPr lang="pt-BR" sz="1400" dirty="0" smtClean="0">
              <a:solidFill>
                <a:srgbClr val="008080"/>
              </a:solidFill>
              <a:latin typeface="Bitstream Vera Sans Mono" pitchFamily="49" charset="0"/>
            </a:endParaRPr>
          </a:p>
          <a:p>
            <a:pPr algn="ctr"/>
            <a:r>
              <a:rPr lang="pt-BR" sz="1400" dirty="0" smtClean="0">
                <a:solidFill>
                  <a:srgbClr val="008080"/>
                </a:solidFill>
                <a:latin typeface="Bitstream Vera Sans Mono" pitchFamily="49" charset="0"/>
              </a:rPr>
              <a:t>Lâmpada nova</a:t>
            </a:r>
            <a:endParaRPr lang="pt-BR" dirty="0">
              <a:solidFill>
                <a:srgbClr val="008080"/>
              </a:solidFill>
              <a:latin typeface="Bitstream Vera Sans Mono" pitchFamily="49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563888" y="2235730"/>
            <a:ext cx="2088232" cy="12721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u="sng" dirty="0" smtClean="0">
                <a:solidFill>
                  <a:srgbClr val="008080"/>
                </a:solidFill>
                <a:latin typeface="Bitstream Vera Sans Mono" pitchFamily="49" charset="0"/>
              </a:rPr>
              <a:t>Processamento</a:t>
            </a:r>
          </a:p>
          <a:p>
            <a:pPr algn="ctr"/>
            <a:endParaRPr lang="pt-BR" sz="1400" dirty="0">
              <a:solidFill>
                <a:srgbClr val="008080"/>
              </a:solidFill>
            </a:endParaRPr>
          </a:p>
          <a:p>
            <a:pPr algn="ctr"/>
            <a:r>
              <a:rPr lang="pt-BR" sz="1400" dirty="0" smtClean="0">
                <a:solidFill>
                  <a:srgbClr val="008080"/>
                </a:solidFill>
                <a:latin typeface="Bitstream Vera Sans Mono" pitchFamily="49" charset="0"/>
              </a:rPr>
              <a:t>Ações</a:t>
            </a:r>
            <a:endParaRPr lang="pt-BR" sz="1400" dirty="0">
              <a:solidFill>
                <a:srgbClr val="008080"/>
              </a:solidFill>
              <a:latin typeface="Bitstream Vera Sans Mono" pitchFamily="49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804248" y="2235730"/>
            <a:ext cx="1512168" cy="12721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u="sng" dirty="0" smtClean="0">
                <a:solidFill>
                  <a:srgbClr val="008080"/>
                </a:solidFill>
                <a:latin typeface="Bitstream Vera Sans Mono" pitchFamily="49" charset="0"/>
              </a:rPr>
              <a:t>Saídas</a:t>
            </a:r>
          </a:p>
          <a:p>
            <a:pPr algn="ctr"/>
            <a:endParaRPr lang="pt-BR" sz="1400" b="1" u="sng" dirty="0" smtClean="0">
              <a:solidFill>
                <a:srgbClr val="008080"/>
              </a:solidFill>
              <a:latin typeface="Bitstream Vera Sans Mono" pitchFamily="49" charset="0"/>
            </a:endParaRPr>
          </a:p>
          <a:p>
            <a:pPr algn="ctr"/>
            <a:r>
              <a:rPr lang="pt-BR" sz="1400" dirty="0" smtClean="0">
                <a:solidFill>
                  <a:srgbClr val="008080"/>
                </a:solidFill>
                <a:latin typeface="Bitstream Vera Sans Mono" pitchFamily="49" charset="0"/>
              </a:rPr>
              <a:t>Resolução problema</a:t>
            </a:r>
            <a:endParaRPr lang="pt-BR" sz="1400" dirty="0">
              <a:solidFill>
                <a:srgbClr val="008080"/>
              </a:solidFill>
              <a:latin typeface="Bitstream Vera Sans Mono" pitchFamily="49" charset="0"/>
            </a:endParaRPr>
          </a:p>
        </p:txBody>
      </p:sp>
      <p:cxnSp>
        <p:nvCxnSpPr>
          <p:cNvPr id="11" name="Conector de seta reta 10"/>
          <p:cNvCxnSpPr>
            <a:stCxn id="7" idx="3"/>
            <a:endCxn id="8" idx="1"/>
          </p:cNvCxnSpPr>
          <p:nvPr/>
        </p:nvCxnSpPr>
        <p:spPr>
          <a:xfrm>
            <a:off x="2411760" y="2859782"/>
            <a:ext cx="1152128" cy="120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8" idx="3"/>
            <a:endCxn id="9" idx="1"/>
          </p:cNvCxnSpPr>
          <p:nvPr/>
        </p:nvCxnSpPr>
        <p:spPr>
          <a:xfrm>
            <a:off x="5652120" y="2871792"/>
            <a:ext cx="115212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92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71600" y="1316148"/>
            <a:ext cx="3429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 err="1">
                <a:latin typeface="Bitstream Vera Sans Mono"/>
              </a:rPr>
              <a:t>const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int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ledPin</a:t>
            </a:r>
            <a:r>
              <a:rPr lang="pt-BR" sz="1200" dirty="0">
                <a:latin typeface="Bitstream Vera Sans Mono"/>
              </a:rPr>
              <a:t> =  4; </a:t>
            </a:r>
          </a:p>
          <a:p>
            <a:r>
              <a:rPr lang="pt-BR" sz="1200" dirty="0" err="1" smtClean="0">
                <a:latin typeface="Bitstream Vera Sans Mono"/>
              </a:rPr>
              <a:t>long</a:t>
            </a:r>
            <a:r>
              <a:rPr lang="pt-BR" sz="1200" dirty="0" smtClean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interval</a:t>
            </a:r>
            <a:r>
              <a:rPr lang="pt-BR" sz="1200" dirty="0">
                <a:latin typeface="Bitstream Vera Sans Mono"/>
              </a:rPr>
              <a:t> = 500;          </a:t>
            </a:r>
          </a:p>
          <a:p>
            <a:r>
              <a:rPr lang="pt-BR" sz="1200" dirty="0">
                <a:latin typeface="Bitstream Vera Sans Mono"/>
              </a:rPr>
              <a:t> </a:t>
            </a:r>
          </a:p>
          <a:p>
            <a:r>
              <a:rPr lang="pt-BR" sz="1200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b="1" dirty="0">
                <a:latin typeface="Bitstream Vera Sans Mono"/>
              </a:rPr>
              <a:t>setup</a:t>
            </a:r>
            <a:r>
              <a:rPr lang="pt-BR" sz="1200" dirty="0">
                <a:latin typeface="Bitstream Vera Sans Mono"/>
              </a:rPr>
              <a:t>() {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pinMode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</a:t>
            </a:r>
            <a:r>
              <a:rPr lang="pt-BR" sz="1200" dirty="0">
                <a:latin typeface="Bitstream Vera Sans Mono"/>
              </a:rPr>
              <a:t>, </a:t>
            </a:r>
            <a:r>
              <a:rPr lang="pt-BR" sz="1200" b="1" dirty="0">
                <a:latin typeface="Bitstream Vera Sans Mono"/>
              </a:rPr>
              <a:t>OUTPUT</a:t>
            </a:r>
            <a:r>
              <a:rPr lang="pt-BR" sz="1200" dirty="0">
                <a:latin typeface="Bitstream Vera Sans Mono"/>
              </a:rPr>
              <a:t>);      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  <a:p>
            <a:r>
              <a:rPr lang="pt-BR" sz="1200" dirty="0">
                <a:latin typeface="Bitstream Vera Sans Mono"/>
              </a:rPr>
              <a:t> </a:t>
            </a:r>
          </a:p>
          <a:p>
            <a:r>
              <a:rPr lang="pt-BR" sz="1200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b="1" dirty="0">
                <a:latin typeface="Bitstream Vera Sans Mono"/>
              </a:rPr>
              <a:t>loop</a:t>
            </a:r>
            <a:r>
              <a:rPr lang="pt-BR" sz="1200" dirty="0">
                <a:latin typeface="Bitstream Vera Sans Mono"/>
              </a:rPr>
              <a:t>()</a:t>
            </a:r>
          </a:p>
          <a:p>
            <a:r>
              <a:rPr lang="pt-BR" sz="1200" dirty="0">
                <a:latin typeface="Bitstream Vera Sans Mono"/>
              </a:rPr>
              <a:t>{ </a:t>
            </a:r>
          </a:p>
          <a:p>
            <a:r>
              <a:rPr lang="pt-BR" sz="1200" dirty="0">
                <a:latin typeface="Bitstream Vera Sans Mono"/>
              </a:rPr>
              <a:t>   </a:t>
            </a:r>
            <a:r>
              <a:rPr lang="pt-BR" sz="1200" b="1" dirty="0" err="1">
                <a:latin typeface="Bitstream Vera Sans Mono"/>
              </a:rPr>
              <a:t>digitalWrite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ledPin,</a:t>
            </a:r>
            <a:r>
              <a:rPr lang="pt-BR" sz="1200" b="1" dirty="0" err="1">
                <a:latin typeface="Bitstream Vera Sans Mono"/>
              </a:rPr>
              <a:t>HIGH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 </a:t>
            </a:r>
            <a:r>
              <a:rPr lang="pt-BR" sz="1200" b="1" dirty="0" err="1">
                <a:latin typeface="Bitstream Vera Sans Mono"/>
              </a:rPr>
              <a:t>delay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interval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 </a:t>
            </a:r>
            <a:r>
              <a:rPr lang="pt-BR" sz="1200" b="1" dirty="0" err="1">
                <a:latin typeface="Bitstream Vera Sans Mono"/>
              </a:rPr>
              <a:t>digitalWrite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ledPin,LOW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 </a:t>
            </a:r>
            <a:r>
              <a:rPr lang="pt-BR" sz="1200" b="1" dirty="0" err="1">
                <a:latin typeface="Bitstream Vera Sans Mono"/>
              </a:rPr>
              <a:t>delay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interval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419622"/>
            <a:ext cx="3207695" cy="2351639"/>
          </a:xfrm>
          <a:prstGeom prst="rect">
            <a:avLst/>
          </a:prstGeom>
        </p:spPr>
      </p:pic>
      <p:sp>
        <p:nvSpPr>
          <p:cNvPr id="8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614488" y="300563"/>
            <a:ext cx="5915025" cy="994172"/>
          </a:xfrm>
        </p:spPr>
        <p:txBody>
          <a:bodyPr/>
          <a:lstStyle/>
          <a:p>
            <a:r>
              <a:rPr lang="pt-BR" b="1" dirty="0"/>
              <a:t>Atividade </a:t>
            </a:r>
            <a:r>
              <a:rPr lang="pt-BR" b="1" dirty="0" smtClean="0"/>
              <a:t>05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27894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pt-BR" b="1" dirty="0"/>
              <a:t>Desafio </a:t>
            </a:r>
            <a:r>
              <a:rPr lang="pt-BR" b="1" dirty="0" smtClean="0"/>
              <a:t>01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Programar a lógica de um </a:t>
            </a:r>
            <a:r>
              <a:rPr lang="pt-BR" dirty="0" smtClean="0"/>
              <a:t>semáforo.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141524"/>
            <a:ext cx="2160240" cy="2076230"/>
          </a:xfrm>
          <a:prstGeom prst="rect">
            <a:avLst/>
          </a:prstGeom>
        </p:spPr>
      </p:pic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39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52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109770" y="1491630"/>
            <a:ext cx="7627664" cy="378565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pt-BR" sz="1200" dirty="0" err="1">
                <a:latin typeface="Bitstream Vera Sans Mono"/>
              </a:rPr>
              <a:t>const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int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ledPin_yellow</a:t>
            </a:r>
            <a:r>
              <a:rPr lang="pt-BR" sz="1200" dirty="0">
                <a:latin typeface="Bitstream Vera Sans Mono"/>
              </a:rPr>
              <a:t> =  13; </a:t>
            </a:r>
          </a:p>
          <a:p>
            <a:r>
              <a:rPr lang="pt-BR" sz="1200" dirty="0" err="1">
                <a:latin typeface="Bitstream Vera Sans Mono"/>
              </a:rPr>
              <a:t>const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int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ledPin_green</a:t>
            </a:r>
            <a:r>
              <a:rPr lang="pt-BR" sz="1200" dirty="0">
                <a:latin typeface="Bitstream Vera Sans Mono"/>
              </a:rPr>
              <a:t> =  8; </a:t>
            </a:r>
          </a:p>
          <a:p>
            <a:r>
              <a:rPr lang="pt-BR" sz="1200" dirty="0" err="1">
                <a:latin typeface="Bitstream Vera Sans Mono"/>
              </a:rPr>
              <a:t>const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int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ledPin_red</a:t>
            </a:r>
            <a:r>
              <a:rPr lang="pt-BR" sz="1200" dirty="0">
                <a:latin typeface="Bitstream Vera Sans Mono"/>
              </a:rPr>
              <a:t> =  7; </a:t>
            </a:r>
          </a:p>
          <a:p>
            <a:r>
              <a:rPr lang="pt-BR" sz="1200" dirty="0" smtClean="0">
                <a:latin typeface="Bitstream Vera Sans Mono"/>
              </a:rPr>
              <a:t> </a:t>
            </a:r>
            <a:endParaRPr lang="pt-BR" sz="1200" dirty="0">
              <a:latin typeface="Bitstream Vera Sans Mono"/>
            </a:endParaRPr>
          </a:p>
          <a:p>
            <a:r>
              <a:rPr lang="pt-BR" sz="1200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b="1" dirty="0">
                <a:latin typeface="Bitstream Vera Sans Mono"/>
              </a:rPr>
              <a:t>setup</a:t>
            </a:r>
            <a:r>
              <a:rPr lang="pt-BR" sz="1200" dirty="0">
                <a:latin typeface="Bitstream Vera Sans Mono"/>
              </a:rPr>
              <a:t>() {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pinMode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ledPin_yellow</a:t>
            </a:r>
            <a:r>
              <a:rPr lang="pt-BR" sz="1200" dirty="0">
                <a:latin typeface="Bitstream Vera Sans Mono"/>
              </a:rPr>
              <a:t>, </a:t>
            </a:r>
            <a:r>
              <a:rPr lang="pt-BR" sz="1200" b="1" dirty="0">
                <a:latin typeface="Bitstream Vera Sans Mono"/>
              </a:rPr>
              <a:t>OUTPUT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pinMode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ledPin_red</a:t>
            </a:r>
            <a:r>
              <a:rPr lang="pt-BR" sz="1200" dirty="0">
                <a:latin typeface="Bitstream Vera Sans Mono"/>
              </a:rPr>
              <a:t>, </a:t>
            </a:r>
            <a:r>
              <a:rPr lang="pt-BR" sz="1200" b="1" dirty="0">
                <a:latin typeface="Bitstream Vera Sans Mono"/>
              </a:rPr>
              <a:t>OUTPUT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pinMode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ledPin_green</a:t>
            </a:r>
            <a:r>
              <a:rPr lang="pt-BR" sz="1200" dirty="0">
                <a:latin typeface="Bitstream Vera Sans Mono"/>
              </a:rPr>
              <a:t>, </a:t>
            </a:r>
            <a:r>
              <a:rPr lang="pt-BR" sz="1200" b="1" dirty="0">
                <a:latin typeface="Bitstream Vera Sans Mono"/>
              </a:rPr>
              <a:t>OUTPUT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digitalWrite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ledPin_yellow,</a:t>
            </a:r>
            <a:r>
              <a:rPr lang="pt-BR" sz="1200" b="1" dirty="0" err="1">
                <a:latin typeface="Bitstream Vera Sans Mono"/>
              </a:rPr>
              <a:t>LOW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digitalWrite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ledPin_green,</a:t>
            </a:r>
            <a:r>
              <a:rPr lang="pt-BR" sz="1200" b="1" dirty="0" err="1">
                <a:latin typeface="Bitstream Vera Sans Mono"/>
              </a:rPr>
              <a:t>LOW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digitalWrite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ledPin_red,</a:t>
            </a:r>
            <a:r>
              <a:rPr lang="pt-BR" sz="1200" b="1" dirty="0" err="1">
                <a:latin typeface="Bitstream Vera Sans Mono"/>
              </a:rPr>
              <a:t>LOW</a:t>
            </a:r>
            <a:r>
              <a:rPr lang="pt-BR" sz="1200" dirty="0">
                <a:latin typeface="Bitstream Vera Sans Mono"/>
              </a:rPr>
              <a:t>);      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  <a:p>
            <a:r>
              <a:rPr lang="pt-BR" sz="1200" dirty="0">
                <a:latin typeface="Bitstream Vera Sans Mono"/>
              </a:rPr>
              <a:t> </a:t>
            </a:r>
            <a:endParaRPr lang="pt-BR" sz="1200" dirty="0" smtClean="0">
              <a:latin typeface="Bitstream Vera Sans Mono"/>
            </a:endParaRPr>
          </a:p>
          <a:p>
            <a:endParaRPr lang="pt-BR" sz="1200" dirty="0">
              <a:latin typeface="Bitstream Vera Sans Mono"/>
            </a:endParaRPr>
          </a:p>
          <a:p>
            <a:endParaRPr lang="pt-BR" sz="1200" dirty="0" smtClean="0">
              <a:latin typeface="Bitstream Vera Sans Mono"/>
            </a:endParaRPr>
          </a:p>
          <a:p>
            <a:endParaRPr lang="pt-BR" sz="1200" dirty="0">
              <a:latin typeface="Bitstream Vera Sans Mono"/>
            </a:endParaRPr>
          </a:p>
          <a:p>
            <a:endParaRPr lang="pt-BR" sz="1200" dirty="0" smtClean="0">
              <a:latin typeface="Bitstream Vera Sans Mono"/>
            </a:endParaRPr>
          </a:p>
          <a:p>
            <a:endParaRPr lang="pt-BR" sz="1200" dirty="0">
              <a:latin typeface="Bitstream Vera Sans Mono"/>
            </a:endParaRPr>
          </a:p>
          <a:p>
            <a:endParaRPr lang="pt-BR" sz="1200" dirty="0" smtClean="0">
              <a:latin typeface="Bitstream Vera Sans Mono"/>
            </a:endParaRPr>
          </a:p>
          <a:p>
            <a:endParaRPr lang="pt-BR" sz="1200" dirty="0">
              <a:latin typeface="Bitstream Vera Sans Mono"/>
            </a:endParaRPr>
          </a:p>
          <a:p>
            <a:r>
              <a:rPr lang="pt-BR" sz="1200" dirty="0" err="1" smtClean="0">
                <a:latin typeface="Bitstream Vera Sans Mono"/>
              </a:rPr>
              <a:t>void</a:t>
            </a:r>
            <a:r>
              <a:rPr lang="pt-BR" sz="1200" dirty="0" smtClean="0">
                <a:latin typeface="Bitstream Vera Sans Mono"/>
              </a:rPr>
              <a:t> </a:t>
            </a:r>
            <a:r>
              <a:rPr lang="pt-BR" sz="1200" b="1" dirty="0">
                <a:latin typeface="Bitstream Vera Sans Mono"/>
              </a:rPr>
              <a:t>loop</a:t>
            </a:r>
            <a:r>
              <a:rPr lang="pt-BR" sz="1200" dirty="0">
                <a:latin typeface="Bitstream Vera Sans Mono"/>
              </a:rPr>
              <a:t>() </a:t>
            </a:r>
            <a:r>
              <a:rPr lang="pt-BR" sz="1200" dirty="0" smtClean="0">
                <a:latin typeface="Bitstream Vera Sans Mono"/>
              </a:rPr>
              <a:t>{</a:t>
            </a:r>
          </a:p>
          <a:p>
            <a:r>
              <a:rPr lang="pt-BR" sz="1200" dirty="0">
                <a:latin typeface="Bitstream Vera Sans Mono"/>
              </a:rPr>
              <a:t> </a:t>
            </a:r>
            <a:r>
              <a:rPr lang="pt-BR" sz="1200" dirty="0" smtClean="0">
                <a:latin typeface="Bitstream Vera Sans Mono"/>
              </a:rPr>
              <a:t> </a:t>
            </a:r>
            <a:r>
              <a:rPr lang="pt-BR" sz="1200" b="1" dirty="0" err="1" smtClean="0">
                <a:latin typeface="Bitstream Vera Sans Mono"/>
              </a:rPr>
              <a:t>digitalWrite</a:t>
            </a:r>
            <a:r>
              <a:rPr lang="pt-BR" sz="1200" dirty="0" smtClean="0">
                <a:latin typeface="Bitstream Vera Sans Mono"/>
              </a:rPr>
              <a:t>(</a:t>
            </a:r>
            <a:r>
              <a:rPr lang="pt-BR" sz="1200" dirty="0" err="1" smtClean="0">
                <a:latin typeface="Bitstream Vera Sans Mono"/>
              </a:rPr>
              <a:t>ledPin_yellow,</a:t>
            </a:r>
            <a:r>
              <a:rPr lang="pt-BR" sz="1200" b="1" dirty="0" err="1" smtClean="0">
                <a:latin typeface="Bitstream Vera Sans Mono"/>
              </a:rPr>
              <a:t>LOW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 smtClean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digitalWrite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ledPin_red,</a:t>
            </a:r>
            <a:r>
              <a:rPr lang="pt-BR" sz="1200" b="1" dirty="0" err="1">
                <a:latin typeface="Bitstream Vera Sans Mono"/>
              </a:rPr>
              <a:t>HIGH</a:t>
            </a:r>
            <a:r>
              <a:rPr lang="pt-BR" sz="1200" dirty="0">
                <a:latin typeface="Bitstream Vera Sans Mono"/>
              </a:rPr>
              <a:t>)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 smtClean="0">
                <a:latin typeface="Bitstream Vera Sans Mono"/>
              </a:rPr>
              <a:t>delay</a:t>
            </a:r>
            <a:r>
              <a:rPr lang="pt-BR" sz="1200" dirty="0" smtClean="0">
                <a:latin typeface="Bitstream Vera Sans Mono"/>
              </a:rPr>
              <a:t>(2500);</a:t>
            </a:r>
            <a:endParaRPr lang="pt-BR" sz="1200" dirty="0">
              <a:latin typeface="Bitstream Vera Sans Mono"/>
            </a:endParaRPr>
          </a:p>
          <a:p>
            <a:r>
              <a:rPr lang="pt-BR" sz="1200" dirty="0" smtClean="0">
                <a:latin typeface="Bitstream Vera Sans Mono"/>
              </a:rPr>
              <a:t>  </a:t>
            </a:r>
            <a:r>
              <a:rPr lang="pt-BR" sz="1200" b="1" dirty="0" err="1" smtClean="0">
                <a:latin typeface="Bitstream Vera Sans Mono"/>
              </a:rPr>
              <a:t>digitalWrite</a:t>
            </a:r>
            <a:r>
              <a:rPr lang="pt-BR" sz="1200" dirty="0" smtClean="0">
                <a:latin typeface="Bitstream Vera Sans Mono"/>
              </a:rPr>
              <a:t>(</a:t>
            </a:r>
            <a:r>
              <a:rPr lang="pt-BR" sz="1200" dirty="0" err="1" smtClean="0">
                <a:latin typeface="Bitstream Vera Sans Mono"/>
              </a:rPr>
              <a:t>ledPin_red,</a:t>
            </a:r>
            <a:r>
              <a:rPr lang="pt-BR" sz="1200" b="1" dirty="0" err="1" smtClean="0">
                <a:latin typeface="Bitstream Vera Sans Mono"/>
              </a:rPr>
              <a:t>LOW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 smtClean="0">
                <a:latin typeface="Bitstream Vera Sans Mono"/>
              </a:rPr>
              <a:t>digitalWrite</a:t>
            </a:r>
            <a:r>
              <a:rPr lang="pt-BR" sz="1200" dirty="0" smtClean="0">
                <a:latin typeface="Bitstream Vera Sans Mono"/>
              </a:rPr>
              <a:t>(</a:t>
            </a:r>
            <a:r>
              <a:rPr lang="pt-BR" sz="1200" dirty="0" err="1" smtClean="0">
                <a:latin typeface="Bitstream Vera Sans Mono"/>
              </a:rPr>
              <a:t>ledPin_green,</a:t>
            </a:r>
            <a:r>
              <a:rPr lang="pt-BR" sz="1200" b="1" dirty="0" err="1" smtClean="0">
                <a:latin typeface="Bitstream Vera Sans Mono"/>
              </a:rPr>
              <a:t>HIGH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 smtClean="0">
                <a:latin typeface="Bitstream Vera Sans Mono"/>
              </a:rPr>
              <a:t>delay</a:t>
            </a:r>
            <a:r>
              <a:rPr lang="pt-BR" sz="1200" dirty="0" smtClean="0">
                <a:latin typeface="Bitstream Vera Sans Mono"/>
              </a:rPr>
              <a:t>(3000);</a:t>
            </a:r>
            <a:endParaRPr lang="pt-BR" sz="1200" dirty="0">
              <a:latin typeface="Bitstream Vera Sans Mono"/>
            </a:endParaRP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 smtClean="0">
                <a:latin typeface="Bitstream Vera Sans Mono"/>
              </a:rPr>
              <a:t>digitalWrite</a:t>
            </a:r>
            <a:r>
              <a:rPr lang="pt-BR" sz="1200" dirty="0" smtClean="0">
                <a:latin typeface="Bitstream Vera Sans Mono"/>
              </a:rPr>
              <a:t>(</a:t>
            </a:r>
            <a:r>
              <a:rPr lang="pt-BR" sz="1200" dirty="0" err="1" smtClean="0">
                <a:latin typeface="Bitstream Vera Sans Mono"/>
              </a:rPr>
              <a:t>ledPin_green,</a:t>
            </a:r>
            <a:r>
              <a:rPr lang="pt-BR" sz="1200" b="1" dirty="0" err="1" smtClean="0">
                <a:latin typeface="Bitstream Vera Sans Mono"/>
              </a:rPr>
              <a:t>LOW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 smtClean="0">
                <a:latin typeface="Bitstream Vera Sans Mono"/>
              </a:rPr>
              <a:t>digitalWrite</a:t>
            </a:r>
            <a:r>
              <a:rPr lang="pt-BR" sz="1200" dirty="0" smtClean="0">
                <a:latin typeface="Bitstream Vera Sans Mono"/>
              </a:rPr>
              <a:t>(</a:t>
            </a:r>
            <a:r>
              <a:rPr lang="pt-BR" sz="1200" dirty="0" err="1" smtClean="0">
                <a:latin typeface="Bitstream Vera Sans Mono"/>
              </a:rPr>
              <a:t>ledPin_yellow,</a:t>
            </a:r>
            <a:r>
              <a:rPr lang="pt-BR" sz="1200" b="1" dirty="0" err="1" smtClean="0">
                <a:latin typeface="Bitstream Vera Sans Mono"/>
              </a:rPr>
              <a:t>HIGH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 smtClean="0">
                <a:latin typeface="Bitstream Vera Sans Mono"/>
              </a:rPr>
              <a:t>delay</a:t>
            </a:r>
            <a:r>
              <a:rPr lang="pt-BR" sz="1200" dirty="0" smtClean="0">
                <a:latin typeface="Bitstream Vera Sans Mono"/>
              </a:rPr>
              <a:t>(1500);</a:t>
            </a:r>
            <a:endParaRPr lang="pt-BR" sz="1200" dirty="0">
              <a:latin typeface="Bitstream Vera Sans Mono"/>
            </a:endParaRPr>
          </a:p>
          <a:p>
            <a:r>
              <a:rPr lang="pt-BR" sz="1200" dirty="0" smtClean="0">
                <a:latin typeface="Bitstream Vera Sans Mono"/>
              </a:rPr>
              <a:t>}</a:t>
            </a:r>
            <a:endParaRPr lang="pt-BR" sz="1200" dirty="0">
              <a:latin typeface="Bitstream Vera Sans Mono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614488" y="300563"/>
            <a:ext cx="5915025" cy="994172"/>
          </a:xfrm>
        </p:spPr>
        <p:txBody>
          <a:bodyPr/>
          <a:lstStyle/>
          <a:p>
            <a:r>
              <a:rPr lang="pt-BR" b="1" dirty="0" smtClean="0"/>
              <a:t>Desafio 01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6556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Entrada </a:t>
            </a:r>
            <a:r>
              <a:rPr lang="pt-BR" b="1" dirty="0"/>
              <a:t/>
            </a:r>
            <a:br>
              <a:rPr lang="pt-BR" b="1" dirty="0"/>
            </a:br>
            <a:r>
              <a:rPr lang="pt-BR" b="1" dirty="0" smtClean="0"/>
              <a:t>Digital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6201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Entradas digitais</a:t>
            </a:r>
            <a:endParaRPr lang="pt-BR" b="1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l="55656"/>
          <a:stretch/>
        </p:blipFill>
        <p:spPr>
          <a:xfrm>
            <a:off x="1194244" y="2567547"/>
            <a:ext cx="867644" cy="86961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/>
          <a:srcRect l="9833" t="9999" r="17198" b="44198"/>
          <a:stretch/>
        </p:blipFill>
        <p:spPr>
          <a:xfrm>
            <a:off x="891130" y="1738532"/>
            <a:ext cx="1473873" cy="363683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321948" y="2236538"/>
            <a:ext cx="10807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Flutuações!!!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1822046" y="2024360"/>
            <a:ext cx="80551" cy="193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2337144" y="1834868"/>
            <a:ext cx="5022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err="1" smtClean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V</a:t>
            </a:r>
            <a:r>
              <a:rPr lang="pt-BR" sz="900" b="1" dirty="0" err="1" smtClean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in</a:t>
            </a:r>
            <a:r>
              <a:rPr lang="pt-BR" sz="900" b="1" dirty="0" smtClean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?</a:t>
            </a:r>
            <a:endParaRPr lang="pt-BR" sz="1050" b="1" dirty="0">
              <a:solidFill>
                <a:srgbClr val="008080"/>
              </a:solidFill>
              <a:latin typeface="Bitstream Vera Sans Mono"/>
              <a:cs typeface="Times New Roman" panose="02020603050405020304" pitchFamily="18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0" t="13581" r="9334" b="15712"/>
          <a:stretch/>
        </p:blipFill>
        <p:spPr>
          <a:xfrm>
            <a:off x="6046046" y="3171974"/>
            <a:ext cx="722171" cy="64443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513" y="1705005"/>
            <a:ext cx="1113848" cy="108065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/>
          <a:srcRect l="2671" t="8646" r="15057" b="6044"/>
          <a:stretch/>
        </p:blipFill>
        <p:spPr>
          <a:xfrm>
            <a:off x="5698139" y="1867033"/>
            <a:ext cx="1417986" cy="1145567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7116125" y="1986799"/>
            <a:ext cx="7981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err="1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V</a:t>
            </a:r>
            <a:r>
              <a:rPr lang="pt-BR" sz="750" b="1" dirty="0" err="1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in</a:t>
            </a:r>
            <a:r>
              <a:rPr lang="pt-BR" sz="900" b="1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 = GND</a:t>
            </a:r>
          </a:p>
        </p:txBody>
      </p:sp>
      <p:sp>
        <p:nvSpPr>
          <p:cNvPr id="13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41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10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4488" y="348376"/>
            <a:ext cx="5915025" cy="994172"/>
          </a:xfrm>
        </p:spPr>
        <p:txBody>
          <a:bodyPr/>
          <a:lstStyle/>
          <a:p>
            <a:r>
              <a:rPr lang="pt-BR" b="1" dirty="0"/>
              <a:t>Resistor </a:t>
            </a:r>
            <a:r>
              <a:rPr lang="pt-BR" b="1" dirty="0" smtClean="0"/>
              <a:t>PULL-UP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654" y="1637297"/>
            <a:ext cx="2551176" cy="212951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42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8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Funções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  <p:extLst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pt-BR" i="1" dirty="0" smtClean="0"/>
              <a:t>estado = </a:t>
            </a:r>
            <a:r>
              <a:rPr lang="pt-BR" b="1" i="1" dirty="0" err="1" smtClean="0"/>
              <a:t>digitalRead</a:t>
            </a:r>
            <a:r>
              <a:rPr lang="pt-BR" i="1" dirty="0" smtClean="0"/>
              <a:t>(pino</a:t>
            </a:r>
            <a:r>
              <a:rPr lang="pt-BR" i="1" dirty="0"/>
              <a:t>);</a:t>
            </a:r>
            <a:r>
              <a:rPr lang="en-US" dirty="0"/>
              <a:t> </a:t>
            </a:r>
            <a:endParaRPr lang="pt-BR" dirty="0"/>
          </a:p>
          <a:p>
            <a:pPr lvl="1"/>
            <a:r>
              <a:rPr lang="pt-BR" dirty="0"/>
              <a:t>Entrada:</a:t>
            </a:r>
            <a:r>
              <a:rPr lang="en-US" dirty="0"/>
              <a:t> </a:t>
            </a:r>
            <a:endParaRPr dirty="0"/>
          </a:p>
          <a:p>
            <a:pPr lvl="2"/>
            <a:r>
              <a:rPr lang="pt-BR" i="1" dirty="0"/>
              <a:t>pino</a:t>
            </a:r>
            <a:r>
              <a:rPr lang="pt-BR" dirty="0"/>
              <a:t> = Número do pino digital no qual irá realizar a </a:t>
            </a:r>
            <a:r>
              <a:rPr lang="pt-BR" dirty="0" smtClean="0"/>
              <a:t>leitura</a:t>
            </a:r>
            <a:r>
              <a:rPr lang="en-US" dirty="0" smtClean="0"/>
              <a:t>.</a:t>
            </a:r>
          </a:p>
          <a:p>
            <a:pPr lvl="1"/>
            <a:r>
              <a:rPr lang="pt-BR" dirty="0" smtClean="0"/>
              <a:t>Saída:</a:t>
            </a:r>
            <a:r>
              <a:rPr lang="pt-BR" dirty="0"/>
              <a:t> </a:t>
            </a:r>
          </a:p>
          <a:p>
            <a:pPr lvl="2"/>
            <a:r>
              <a:rPr lang="pt-BR" i="1" dirty="0" smtClean="0"/>
              <a:t>estado</a:t>
            </a:r>
            <a:r>
              <a:rPr lang="pt-BR" dirty="0" smtClean="0"/>
              <a:t> = 1 se tiver 5V ou 0 se tiver 0V no </a:t>
            </a:r>
            <a:r>
              <a:rPr lang="pt-BR" i="1" dirty="0" smtClean="0"/>
              <a:t>pino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43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01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/>
          <p:cNvSpPr txBox="1">
            <a:spLocks/>
          </p:cNvSpPr>
          <p:nvPr>
            <p:extLst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8080"/>
                </a:solidFill>
                <a:latin typeface="Bitstream Vera Sans Mono" pitchFamily="49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008080"/>
                </a:solidFill>
                <a:latin typeface="Bitstream Vera Sans Mono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8080"/>
                </a:solidFill>
                <a:latin typeface="Bitstream Vera Sans Mono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8080"/>
                </a:solidFill>
                <a:latin typeface="Bitstream Vera Sans Mono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8080"/>
                </a:solidFill>
                <a:latin typeface="Bitstream Vera Sans Mono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Acender o LED caso um botão é pressionado.</a:t>
            </a:r>
            <a:endParaRPr lang="pt-BR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614488" y="273844"/>
            <a:ext cx="5915025" cy="994172"/>
          </a:xfrm>
        </p:spPr>
        <p:txBody>
          <a:bodyPr/>
          <a:lstStyle/>
          <a:p>
            <a:r>
              <a:rPr lang="pt-BR" b="1" dirty="0"/>
              <a:t>Atividade </a:t>
            </a:r>
            <a:r>
              <a:rPr lang="pt-BR" b="1" dirty="0" smtClean="0"/>
              <a:t>06</a:t>
            </a:r>
            <a:endParaRPr lang="pt-BR" b="1" dirty="0"/>
          </a:p>
        </p:txBody>
      </p:sp>
      <p:sp>
        <p:nvSpPr>
          <p:cNvPr id="10" name="Nuvem 9"/>
          <p:cNvSpPr/>
          <p:nvPr/>
        </p:nvSpPr>
        <p:spPr>
          <a:xfrm>
            <a:off x="4572000" y="2571750"/>
            <a:ext cx="4269160" cy="1778496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 smtClean="0">
                <a:solidFill>
                  <a:srgbClr val="008080"/>
                </a:solidFill>
              </a:rPr>
              <a:t>pinMode</a:t>
            </a:r>
            <a:r>
              <a:rPr lang="pt-BR" dirty="0" smtClean="0">
                <a:solidFill>
                  <a:srgbClr val="008080"/>
                </a:solidFill>
              </a:rPr>
              <a:t>(</a:t>
            </a:r>
            <a:r>
              <a:rPr lang="pt-BR" dirty="0" err="1" smtClean="0">
                <a:solidFill>
                  <a:srgbClr val="008080"/>
                </a:solidFill>
              </a:rPr>
              <a:t>pino,modo</a:t>
            </a:r>
            <a:r>
              <a:rPr lang="pt-BR" dirty="0" smtClean="0">
                <a:solidFill>
                  <a:srgbClr val="008080"/>
                </a:solidFill>
              </a:rPr>
              <a:t>)</a:t>
            </a:r>
          </a:p>
          <a:p>
            <a:pPr algn="ctr"/>
            <a:endParaRPr lang="pt-BR" sz="900" dirty="0" smtClean="0">
              <a:solidFill>
                <a:srgbClr val="008080"/>
              </a:solidFill>
            </a:endParaRPr>
          </a:p>
          <a:p>
            <a:pPr algn="ctr"/>
            <a:r>
              <a:rPr lang="pt-BR" b="1" dirty="0" err="1" smtClean="0">
                <a:solidFill>
                  <a:srgbClr val="008080"/>
                </a:solidFill>
              </a:rPr>
              <a:t>digitalWrite</a:t>
            </a:r>
            <a:r>
              <a:rPr lang="pt-BR" dirty="0" smtClean="0">
                <a:solidFill>
                  <a:srgbClr val="008080"/>
                </a:solidFill>
              </a:rPr>
              <a:t>(</a:t>
            </a:r>
            <a:r>
              <a:rPr lang="pt-BR" dirty="0" err="1" smtClean="0">
                <a:solidFill>
                  <a:srgbClr val="008080"/>
                </a:solidFill>
              </a:rPr>
              <a:t>pino,estado</a:t>
            </a:r>
            <a:r>
              <a:rPr lang="pt-BR" dirty="0" smtClean="0">
                <a:solidFill>
                  <a:srgbClr val="008080"/>
                </a:solidFill>
              </a:rPr>
              <a:t>)</a:t>
            </a:r>
          </a:p>
          <a:p>
            <a:pPr algn="ctr"/>
            <a:endParaRPr lang="pt-BR" sz="900" dirty="0">
              <a:solidFill>
                <a:srgbClr val="008080"/>
              </a:solidFill>
            </a:endParaRPr>
          </a:p>
          <a:p>
            <a:pPr algn="ctr"/>
            <a:r>
              <a:rPr lang="pt-BR" b="1" dirty="0" err="1" smtClean="0">
                <a:solidFill>
                  <a:srgbClr val="008080"/>
                </a:solidFill>
              </a:rPr>
              <a:t>digitalRead</a:t>
            </a:r>
            <a:r>
              <a:rPr lang="pt-BR" dirty="0" smtClean="0">
                <a:solidFill>
                  <a:srgbClr val="008080"/>
                </a:solidFill>
              </a:rPr>
              <a:t>(pino)</a:t>
            </a:r>
            <a:endParaRPr lang="pt-BR" dirty="0">
              <a:solidFill>
                <a:srgbClr val="008080"/>
              </a:solidFill>
            </a:endParaRPr>
          </a:p>
        </p:txBody>
      </p:sp>
      <p:sp>
        <p:nvSpPr>
          <p:cNvPr id="11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44</a:t>
            </a:r>
            <a:endParaRPr lang="pt-BR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827585" y="2266331"/>
            <a:ext cx="2860504" cy="232164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80" y="2571750"/>
            <a:ext cx="613408" cy="61340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995" y="2349411"/>
            <a:ext cx="1058086" cy="105808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62" y="3789922"/>
            <a:ext cx="378284" cy="720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08" y="3789921"/>
            <a:ext cx="378284" cy="720000"/>
          </a:xfrm>
          <a:prstGeom prst="rect">
            <a:avLst/>
          </a:prstGeom>
        </p:spPr>
      </p:pic>
      <p:sp>
        <p:nvSpPr>
          <p:cNvPr id="17" name="Seta para a direita 16"/>
          <p:cNvSpPr/>
          <p:nvPr/>
        </p:nvSpPr>
        <p:spPr>
          <a:xfrm>
            <a:off x="1715639" y="3082809"/>
            <a:ext cx="971296" cy="41034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a direita 17"/>
          <p:cNvSpPr/>
          <p:nvPr/>
        </p:nvSpPr>
        <p:spPr>
          <a:xfrm rot="10800000">
            <a:off x="1715640" y="3578808"/>
            <a:ext cx="971296" cy="41034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190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555526"/>
            <a:ext cx="3676294" cy="201589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87624" y="627534"/>
            <a:ext cx="396044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latin typeface="Bitstream Vera Sans Mono"/>
              </a:rPr>
              <a:t>const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int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buttonPin</a:t>
            </a:r>
            <a:r>
              <a:rPr lang="pt-BR" sz="1200" dirty="0">
                <a:latin typeface="Bitstream Vera Sans Mono"/>
              </a:rPr>
              <a:t> = 2;   </a:t>
            </a:r>
          </a:p>
          <a:p>
            <a:r>
              <a:rPr lang="pt-BR" sz="1200" dirty="0" err="1">
                <a:latin typeface="Bitstream Vera Sans Mono"/>
              </a:rPr>
              <a:t>const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int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ledPin</a:t>
            </a:r>
            <a:r>
              <a:rPr lang="pt-BR" sz="1200" dirty="0">
                <a:latin typeface="Bitstream Vera Sans Mono"/>
              </a:rPr>
              <a:t> =  8;      </a:t>
            </a:r>
          </a:p>
          <a:p>
            <a:endParaRPr lang="pt-BR" sz="1200" dirty="0">
              <a:latin typeface="Bitstream Vera Sans Mono"/>
            </a:endParaRPr>
          </a:p>
          <a:p>
            <a:r>
              <a:rPr lang="pt-BR" sz="1200" dirty="0" err="1">
                <a:latin typeface="Bitstream Vera Sans Mono"/>
              </a:rPr>
              <a:t>int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buttonState</a:t>
            </a:r>
            <a:r>
              <a:rPr lang="pt-BR" sz="1200" dirty="0">
                <a:latin typeface="Bitstream Vera Sans Mono"/>
              </a:rPr>
              <a:t> = 0;        </a:t>
            </a:r>
          </a:p>
          <a:p>
            <a:endParaRPr lang="pt-BR" sz="1200" dirty="0">
              <a:latin typeface="Bitstream Vera Sans Mono"/>
            </a:endParaRPr>
          </a:p>
          <a:p>
            <a:r>
              <a:rPr lang="pt-BR" sz="1200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b="1" dirty="0">
                <a:latin typeface="Bitstream Vera Sans Mono"/>
              </a:rPr>
              <a:t>setup</a:t>
            </a:r>
            <a:r>
              <a:rPr lang="pt-BR" sz="1200" dirty="0">
                <a:latin typeface="Bitstream Vera Sans Mono"/>
              </a:rPr>
              <a:t>() {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pinMode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</a:t>
            </a:r>
            <a:r>
              <a:rPr lang="pt-BR" sz="1200" dirty="0">
                <a:latin typeface="Bitstream Vera Sans Mono"/>
              </a:rPr>
              <a:t>, </a:t>
            </a:r>
            <a:r>
              <a:rPr lang="pt-BR" sz="1200" b="1" dirty="0">
                <a:latin typeface="Bitstream Vera Sans Mono"/>
              </a:rPr>
              <a:t>OUTPUT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pinMode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buttonPin</a:t>
            </a:r>
            <a:r>
              <a:rPr lang="pt-BR" sz="1200" dirty="0">
                <a:latin typeface="Bitstream Vera Sans Mono"/>
              </a:rPr>
              <a:t>, </a:t>
            </a:r>
            <a:r>
              <a:rPr lang="pt-BR" sz="1200" b="1" dirty="0">
                <a:latin typeface="Bitstream Vera Sans Mono"/>
              </a:rPr>
              <a:t>INPUT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  <a:p>
            <a:endParaRPr lang="pt-BR" sz="1200" dirty="0">
              <a:latin typeface="Bitstream Vera Sans Mono"/>
            </a:endParaRPr>
          </a:p>
          <a:p>
            <a:r>
              <a:rPr lang="pt-BR" sz="1200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b="1" dirty="0">
                <a:latin typeface="Bitstream Vera Sans Mono"/>
              </a:rPr>
              <a:t>loop</a:t>
            </a:r>
            <a:r>
              <a:rPr lang="pt-BR" sz="1200" dirty="0">
                <a:latin typeface="Bitstream Vera Sans Mono"/>
              </a:rPr>
              <a:t>() {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dirty="0" err="1">
                <a:latin typeface="Bitstream Vera Sans Mono"/>
              </a:rPr>
              <a:t>buttonState</a:t>
            </a:r>
            <a:r>
              <a:rPr lang="pt-BR" sz="1200" dirty="0">
                <a:latin typeface="Bitstream Vera Sans Mono"/>
              </a:rPr>
              <a:t> = </a:t>
            </a:r>
            <a:r>
              <a:rPr lang="pt-BR" sz="1200" b="1" dirty="0" err="1">
                <a:latin typeface="Bitstream Vera Sans Mono"/>
              </a:rPr>
              <a:t>digitalRead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buttonPin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dirty="0" err="1">
                <a:latin typeface="Bitstream Vera Sans Mono"/>
              </a:rPr>
              <a:t>if</a:t>
            </a:r>
            <a:r>
              <a:rPr lang="pt-BR" sz="1200" dirty="0">
                <a:latin typeface="Bitstream Vera Sans Mono"/>
              </a:rPr>
              <a:t> (</a:t>
            </a:r>
            <a:r>
              <a:rPr lang="pt-BR" sz="1200" dirty="0" err="1">
                <a:latin typeface="Bitstream Vera Sans Mono"/>
              </a:rPr>
              <a:t>buttonState</a:t>
            </a:r>
            <a:r>
              <a:rPr lang="pt-BR" sz="1200" dirty="0">
                <a:latin typeface="Bitstream Vera Sans Mono"/>
              </a:rPr>
              <a:t> == </a:t>
            </a:r>
            <a:r>
              <a:rPr lang="pt-BR" sz="1200" b="1" dirty="0">
                <a:latin typeface="Bitstream Vera Sans Mono"/>
              </a:rPr>
              <a:t>HIGH</a:t>
            </a:r>
            <a:r>
              <a:rPr lang="pt-BR" sz="1200" dirty="0">
                <a:latin typeface="Bitstream Vera Sans Mono"/>
              </a:rPr>
              <a:t>) {</a:t>
            </a:r>
          </a:p>
          <a:p>
            <a:r>
              <a:rPr lang="pt-BR" sz="1200" dirty="0">
                <a:latin typeface="Bitstream Vera Sans Mono"/>
              </a:rPr>
              <a:t>    </a:t>
            </a:r>
            <a:r>
              <a:rPr lang="pt-BR" sz="1200" b="1" dirty="0" err="1">
                <a:latin typeface="Bitstream Vera Sans Mono"/>
              </a:rPr>
              <a:t>digitalWrite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</a:t>
            </a:r>
            <a:r>
              <a:rPr lang="pt-BR" sz="1200" dirty="0">
                <a:latin typeface="Bitstream Vera Sans Mono"/>
              </a:rPr>
              <a:t>, </a:t>
            </a:r>
            <a:r>
              <a:rPr lang="pt-BR" sz="1200" b="1" dirty="0">
                <a:latin typeface="Bitstream Vera Sans Mono"/>
              </a:rPr>
              <a:t>HIGH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 smtClean="0">
                <a:latin typeface="Bitstream Vera Sans Mono"/>
              </a:rPr>
              <a:t>  } </a:t>
            </a:r>
          </a:p>
          <a:p>
            <a:r>
              <a:rPr lang="pt-BR" sz="1200" dirty="0">
                <a:latin typeface="Bitstream Vera Sans Mono"/>
              </a:rPr>
              <a:t> </a:t>
            </a:r>
            <a:r>
              <a:rPr lang="pt-BR" sz="1200" dirty="0" smtClean="0">
                <a:latin typeface="Bitstream Vera Sans Mono"/>
              </a:rPr>
              <a:t> </a:t>
            </a:r>
            <a:r>
              <a:rPr lang="pt-BR" sz="1200" dirty="0" err="1" smtClean="0">
                <a:latin typeface="Bitstream Vera Sans Mono"/>
              </a:rPr>
              <a:t>else</a:t>
            </a:r>
            <a:r>
              <a:rPr lang="pt-BR" sz="1200" dirty="0" smtClean="0">
                <a:latin typeface="Bitstream Vera Sans Mono"/>
              </a:rPr>
              <a:t> </a:t>
            </a:r>
            <a:r>
              <a:rPr lang="pt-BR" sz="1200" dirty="0">
                <a:latin typeface="Bitstream Vera Sans Mono"/>
              </a:rPr>
              <a:t>{</a:t>
            </a:r>
          </a:p>
          <a:p>
            <a:r>
              <a:rPr lang="pt-BR" sz="1200" dirty="0">
                <a:latin typeface="Bitstream Vera Sans Mono"/>
              </a:rPr>
              <a:t>   </a:t>
            </a:r>
            <a:r>
              <a:rPr lang="pt-BR" sz="1200" b="1" dirty="0" err="1">
                <a:latin typeface="Bitstream Vera Sans Mono"/>
              </a:rPr>
              <a:t>digitalWrite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ledPin</a:t>
            </a:r>
            <a:r>
              <a:rPr lang="pt-BR" sz="1200" dirty="0">
                <a:latin typeface="Bitstream Vera Sans Mono"/>
              </a:rPr>
              <a:t>, </a:t>
            </a:r>
            <a:r>
              <a:rPr lang="pt-BR" sz="1200" b="1" dirty="0">
                <a:latin typeface="Bitstream Vera Sans Mono"/>
              </a:rPr>
              <a:t>LOW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}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</p:txBody>
      </p:sp>
      <p:sp>
        <p:nvSpPr>
          <p:cNvPr id="8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24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Interrupção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7672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Atividade 01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Faça um algoritmo para trocar o pneu de um carro.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298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Preparo de uma refeição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1"/>
          <a:stretch/>
        </p:blipFill>
        <p:spPr>
          <a:xfrm>
            <a:off x="1627441" y="1584942"/>
            <a:ext cx="1002983" cy="102298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24" y="1568369"/>
            <a:ext cx="869442" cy="10561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4" y="1660856"/>
            <a:ext cx="1841373" cy="10229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93" y="1526390"/>
            <a:ext cx="1115568" cy="105613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343" y="2743181"/>
            <a:ext cx="1196721" cy="119672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8" y="2830049"/>
            <a:ext cx="1841373" cy="102298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t="17523" b="15277"/>
          <a:stretch/>
        </p:blipFill>
        <p:spPr>
          <a:xfrm>
            <a:off x="4825746" y="2743181"/>
            <a:ext cx="2578608" cy="1196721"/>
          </a:xfrm>
          <a:prstGeom prst="rect">
            <a:avLst/>
          </a:prstGeom>
        </p:spPr>
      </p:pic>
      <p:sp>
        <p:nvSpPr>
          <p:cNvPr id="1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45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04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Preparo de uma refeição</a:t>
            </a:r>
            <a:endParaRPr lang="pt-BR" b="1" dirty="0"/>
          </a:p>
        </p:txBody>
      </p:sp>
      <p:sp>
        <p:nvSpPr>
          <p:cNvPr id="1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46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7"/>
          <a:stretch/>
        </p:blipFill>
        <p:spPr>
          <a:xfrm>
            <a:off x="1452514" y="1331040"/>
            <a:ext cx="1069838" cy="1119876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75" y="1353605"/>
            <a:ext cx="869442" cy="105613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12" y="1362910"/>
            <a:ext cx="1115568" cy="1056133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519" y="1292617"/>
            <a:ext cx="1196721" cy="1196721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9" r="1"/>
          <a:stretch/>
        </p:blipFill>
        <p:spPr>
          <a:xfrm>
            <a:off x="2339752" y="2995745"/>
            <a:ext cx="1234422" cy="123373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/>
          <a:srcRect t="17523" b="15277"/>
          <a:stretch/>
        </p:blipFill>
        <p:spPr>
          <a:xfrm>
            <a:off x="4820666" y="2788760"/>
            <a:ext cx="2578608" cy="1357380"/>
          </a:xfrm>
          <a:prstGeom prst="rect">
            <a:avLst/>
          </a:prstGeom>
        </p:spPr>
      </p:pic>
      <p:sp>
        <p:nvSpPr>
          <p:cNvPr id="24" name="Explosão 2 23"/>
          <p:cNvSpPr/>
          <p:nvPr/>
        </p:nvSpPr>
        <p:spPr>
          <a:xfrm>
            <a:off x="1845981" y="2788760"/>
            <a:ext cx="2480914" cy="759020"/>
          </a:xfrm>
          <a:prstGeom prst="irregularSeal2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dirty="0" smtClean="0"/>
              <a:t>TRIIIIIIIM!!!!</a:t>
            </a:r>
            <a:endParaRPr lang="pt-BR" sz="1350" dirty="0"/>
          </a:p>
        </p:txBody>
      </p:sp>
    </p:spTree>
    <p:extLst>
      <p:ext uri="{BB962C8B-B14F-4D97-AF65-F5344CB8AC3E}">
        <p14:creationId xmlns:p14="http://schemas.microsoft.com/office/powerpoint/2010/main" val="62778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508904" y="1951300"/>
            <a:ext cx="1530029" cy="46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b="1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Instrução 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420962" y="1275374"/>
            <a:ext cx="161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Programa principal</a:t>
            </a:r>
          </a:p>
        </p:txBody>
      </p:sp>
      <p:sp>
        <p:nvSpPr>
          <p:cNvPr id="6" name="Retângulo 5"/>
          <p:cNvSpPr/>
          <p:nvPr/>
        </p:nvSpPr>
        <p:spPr>
          <a:xfrm>
            <a:off x="2508902" y="2411394"/>
            <a:ext cx="1530029" cy="46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b="1" dirty="0" smtClean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Instrução 2</a:t>
            </a:r>
            <a:endParaRPr lang="pt-BR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 flipH="1">
            <a:off x="4211960" y="1951300"/>
            <a:ext cx="2" cy="460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211960" y="1951298"/>
            <a:ext cx="0" cy="9201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4221233" y="2211710"/>
            <a:ext cx="710807" cy="65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5054610" y="2224162"/>
            <a:ext cx="1530029" cy="46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b="1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Instrução </a:t>
            </a:r>
            <a:r>
              <a:rPr lang="pt-BR" sz="1350" b="1" dirty="0" smtClean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1</a:t>
            </a:r>
            <a:endParaRPr lang="pt-BR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793080" y="1620324"/>
            <a:ext cx="190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Rotina</a:t>
            </a:r>
            <a:r>
              <a:rPr lang="pt-BR" sz="1350" b="1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b="1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interrupção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5054610" y="2676166"/>
            <a:ext cx="1530029" cy="46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b="1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Instrução 2</a:t>
            </a:r>
            <a:endParaRPr lang="pt-BR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5054610" y="3136260"/>
            <a:ext cx="1530029" cy="46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b="1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Instrução 3</a:t>
            </a:r>
            <a:endParaRPr lang="pt-BR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Conector de seta reta 23"/>
          <p:cNvCxnSpPr/>
          <p:nvPr/>
        </p:nvCxnSpPr>
        <p:spPr>
          <a:xfrm>
            <a:off x="4932040" y="2211710"/>
            <a:ext cx="0" cy="46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4932040" y="2211710"/>
            <a:ext cx="0" cy="9120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4932040" y="2224162"/>
            <a:ext cx="0" cy="1372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221233" y="2871487"/>
            <a:ext cx="710807" cy="72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2508901" y="2871488"/>
            <a:ext cx="1530029" cy="46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b="1" dirty="0" smtClean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Instrução 3</a:t>
            </a:r>
            <a:endParaRPr lang="pt-BR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Conector de seta reta 37"/>
          <p:cNvCxnSpPr/>
          <p:nvPr/>
        </p:nvCxnSpPr>
        <p:spPr>
          <a:xfrm>
            <a:off x="4211960" y="1983555"/>
            <a:ext cx="0" cy="1380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2508900" y="3331582"/>
            <a:ext cx="1530029" cy="4600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b="1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Instrução </a:t>
            </a:r>
            <a:r>
              <a:rPr lang="pt-BR" sz="1350" b="1" dirty="0" smtClean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4</a:t>
            </a:r>
            <a:endParaRPr lang="pt-BR" sz="1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>
            <a:off x="4211960" y="1955509"/>
            <a:ext cx="0" cy="1840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ítulo 1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8080"/>
                </a:solidFill>
                <a:latin typeface="Bitstream Vera Sans Mono" pitchFamily="49" charset="0"/>
                <a:ea typeface="+mj-ea"/>
                <a:cs typeface="+mj-cs"/>
              </a:defRPr>
            </a:lvl1pPr>
          </a:lstStyle>
          <a:p>
            <a:r>
              <a:rPr lang="pt-BR" b="1" dirty="0" smtClean="0"/>
              <a:t> Interrupções em programação</a:t>
            </a:r>
            <a:endParaRPr lang="pt-BR" b="1" dirty="0"/>
          </a:p>
        </p:txBody>
      </p:sp>
      <p:sp>
        <p:nvSpPr>
          <p:cNvPr id="29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47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088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15" grpId="0" animBg="1"/>
      <p:bldP spid="17" grpId="0"/>
      <p:bldP spid="18" grpId="0" animBg="1"/>
      <p:bldP spid="19" grpId="0" animBg="1"/>
      <p:bldP spid="36" grpId="0" animBg="1"/>
      <p:bldP spid="3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Funções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  <p:extLst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pt-BR" b="1" i="1" dirty="0" err="1" smtClean="0"/>
              <a:t>attachInterrupt</a:t>
            </a:r>
            <a:r>
              <a:rPr lang="pt-BR" i="1" dirty="0" smtClean="0"/>
              <a:t>(pino, </a:t>
            </a:r>
            <a:r>
              <a:rPr lang="pt-BR" i="1" dirty="0" err="1"/>
              <a:t>funcao</a:t>
            </a:r>
            <a:r>
              <a:rPr lang="pt-BR" i="1" dirty="0"/>
              <a:t>, modo);</a:t>
            </a:r>
            <a:endParaRPr lang="pt-BR" dirty="0"/>
          </a:p>
          <a:p>
            <a:pPr lvl="1"/>
            <a:r>
              <a:rPr lang="pt-BR" dirty="0"/>
              <a:t>Entradas:</a:t>
            </a:r>
          </a:p>
          <a:p>
            <a:pPr lvl="2"/>
            <a:r>
              <a:rPr lang="pt-BR" dirty="0" smtClean="0"/>
              <a:t>pino: 0 (pino 2) </a:t>
            </a:r>
            <a:r>
              <a:rPr lang="pt-BR" dirty="0"/>
              <a:t>ou </a:t>
            </a:r>
            <a:r>
              <a:rPr lang="pt-BR" dirty="0" smtClean="0"/>
              <a:t>1 (pino 3) </a:t>
            </a:r>
            <a:r>
              <a:rPr lang="pt-BR" dirty="0"/>
              <a:t>para Arduino UNO;</a:t>
            </a:r>
          </a:p>
          <a:p>
            <a:pPr lvl="2"/>
            <a:r>
              <a:rPr lang="pt-BR" dirty="0" err="1"/>
              <a:t>funcao</a:t>
            </a:r>
            <a:r>
              <a:rPr lang="pt-BR" dirty="0"/>
              <a:t>: nome da função que será processada quando </a:t>
            </a:r>
            <a:r>
              <a:rPr lang="pt-BR" dirty="0" smtClean="0"/>
              <a:t>ocorrer a </a:t>
            </a:r>
            <a:r>
              <a:rPr lang="pt-BR" dirty="0"/>
              <a:t>interrupção;</a:t>
            </a:r>
          </a:p>
          <a:p>
            <a:pPr lvl="2"/>
            <a:r>
              <a:rPr lang="pt-BR" dirty="0"/>
              <a:t>Modo: LOW, RISING, FALLING ou CHANGE</a:t>
            </a:r>
          </a:p>
        </p:txBody>
      </p:sp>
      <p:pic>
        <p:nvPicPr>
          <p:cNvPr id="4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283718"/>
            <a:ext cx="2530442" cy="1636265"/>
          </a:xfrm>
          <a:prstGeom prst="rect">
            <a:avLst/>
          </a:prstGeom>
        </p:spPr>
      </p:pic>
      <p:cxnSp>
        <p:nvCxnSpPr>
          <p:cNvPr id="6" name="Conector reto 5"/>
          <p:cNvCxnSpPr/>
          <p:nvPr/>
        </p:nvCxnSpPr>
        <p:spPr>
          <a:xfrm flipV="1">
            <a:off x="4225468" y="2930633"/>
            <a:ext cx="402691" cy="24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5558989" y="2930633"/>
            <a:ext cx="3543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5896174" y="2598703"/>
            <a:ext cx="300038" cy="20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228946" y="3509963"/>
            <a:ext cx="350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4899622" y="3509963"/>
            <a:ext cx="2418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V="1">
            <a:off x="5581788" y="3509963"/>
            <a:ext cx="338178" cy="17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5905318" y="3867891"/>
            <a:ext cx="353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4566150" y="3509964"/>
            <a:ext cx="0" cy="357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5916469" y="3509964"/>
            <a:ext cx="7068" cy="357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V="1">
            <a:off x="5896174" y="2585952"/>
            <a:ext cx="1905" cy="3446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/>
          <p:nvPr/>
        </p:nvCxnSpPr>
        <p:spPr>
          <a:xfrm flipH="1" flipV="1">
            <a:off x="4904979" y="3509964"/>
            <a:ext cx="776" cy="364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4555435" y="3863452"/>
            <a:ext cx="349544" cy="44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48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722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Funções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  <p:extLst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pt-BR" b="1" i="1" dirty="0" smtClean="0"/>
          </a:p>
          <a:p>
            <a:r>
              <a:rPr lang="pt-BR" b="1" i="1" dirty="0" err="1" smtClean="0"/>
              <a:t>detachInterrupt</a:t>
            </a:r>
            <a:r>
              <a:rPr lang="pt-BR" i="1" dirty="0" smtClean="0"/>
              <a:t>(pino);</a:t>
            </a:r>
            <a:endParaRPr lang="pt-BR" i="1" dirty="0"/>
          </a:p>
          <a:p>
            <a:pPr lvl="1"/>
            <a:r>
              <a:rPr lang="pt-BR" dirty="0"/>
              <a:t>Entrada:</a:t>
            </a:r>
          </a:p>
          <a:p>
            <a:pPr lvl="2"/>
            <a:r>
              <a:rPr lang="pt-BR" i="1" dirty="0"/>
              <a:t>p</a:t>
            </a:r>
            <a:r>
              <a:rPr lang="pt-BR" i="1" dirty="0" smtClean="0"/>
              <a:t>ino</a:t>
            </a:r>
            <a:r>
              <a:rPr lang="pt-BR" dirty="0" smtClean="0"/>
              <a:t> </a:t>
            </a:r>
            <a:r>
              <a:rPr lang="pt-BR" dirty="0"/>
              <a:t>= Mesmo pino que foi utilizado ao habilitar a  interrupção.</a:t>
            </a:r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492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pt-BR" b="1" dirty="0"/>
              <a:t>Atividade </a:t>
            </a:r>
            <a:r>
              <a:rPr lang="pt-BR" b="1" dirty="0" smtClean="0"/>
              <a:t>07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  <p:extLst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algn="just"/>
            <a:r>
              <a:rPr lang="pt-BR" dirty="0" smtClean="0"/>
              <a:t>Mude o estado de um LED sempre que apertar um botão.</a:t>
            </a:r>
          </a:p>
        </p:txBody>
      </p:sp>
      <p:sp>
        <p:nvSpPr>
          <p:cNvPr id="8" name="Nuvem 7"/>
          <p:cNvSpPr/>
          <p:nvPr/>
        </p:nvSpPr>
        <p:spPr>
          <a:xfrm>
            <a:off x="1763688" y="2571750"/>
            <a:ext cx="5832648" cy="1778496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i="1" dirty="0" err="1" smtClean="0">
                <a:solidFill>
                  <a:srgbClr val="008080"/>
                </a:solidFill>
                <a:latin typeface="Times New Roman"/>
                <a:cs typeface="Arial"/>
              </a:rPr>
              <a:t>attachInterrupt</a:t>
            </a:r>
            <a:r>
              <a:rPr lang="pt-BR" i="1" dirty="0" smtClean="0">
                <a:solidFill>
                  <a:srgbClr val="008080"/>
                </a:solidFill>
                <a:latin typeface="Times New Roman"/>
                <a:cs typeface="Arial"/>
              </a:rPr>
              <a:t>(pino, </a:t>
            </a:r>
            <a:r>
              <a:rPr lang="pt-BR" i="1" dirty="0" err="1">
                <a:solidFill>
                  <a:srgbClr val="008080"/>
                </a:solidFill>
                <a:latin typeface="Times New Roman"/>
                <a:cs typeface="Arial"/>
              </a:rPr>
              <a:t>funcao</a:t>
            </a:r>
            <a:r>
              <a:rPr lang="pt-BR" i="1" dirty="0">
                <a:solidFill>
                  <a:srgbClr val="008080"/>
                </a:solidFill>
                <a:latin typeface="Times New Roman"/>
                <a:cs typeface="Arial"/>
              </a:rPr>
              <a:t>, modo</a:t>
            </a:r>
            <a:r>
              <a:rPr lang="pt-BR" i="1" dirty="0" smtClean="0">
                <a:solidFill>
                  <a:srgbClr val="008080"/>
                </a:solidFill>
                <a:latin typeface="Times New Roman"/>
                <a:cs typeface="Arial"/>
              </a:rPr>
              <a:t>);</a:t>
            </a:r>
          </a:p>
          <a:p>
            <a:endParaRPr lang="pt-BR" sz="900" i="1" dirty="0">
              <a:solidFill>
                <a:srgbClr val="008080"/>
              </a:solidFill>
              <a:latin typeface="Times New Roman"/>
              <a:cs typeface="Arial"/>
            </a:endParaRPr>
          </a:p>
          <a:p>
            <a:pPr algn="ctr"/>
            <a:endParaRPr lang="pt-BR" sz="900" dirty="0" smtClean="0">
              <a:solidFill>
                <a:srgbClr val="008080"/>
              </a:solidFill>
            </a:endParaRPr>
          </a:p>
          <a:p>
            <a:r>
              <a:rPr lang="pt-BR" i="1" dirty="0">
                <a:solidFill>
                  <a:srgbClr val="008080"/>
                </a:solidFill>
                <a:latin typeface="Times New Roman"/>
                <a:cs typeface="Arial"/>
              </a:rPr>
              <a:t>O inverso de um número </a:t>
            </a:r>
            <a:r>
              <a:rPr lang="pt-BR" i="1" dirty="0" smtClean="0">
                <a:solidFill>
                  <a:srgbClr val="008080"/>
                </a:solidFill>
                <a:latin typeface="Times New Roman"/>
                <a:cs typeface="Arial"/>
              </a:rPr>
              <a:t>binário, em C, é </a:t>
            </a:r>
            <a:r>
              <a:rPr lang="pt-BR" i="1" dirty="0">
                <a:solidFill>
                  <a:srgbClr val="008080"/>
                </a:solidFill>
                <a:latin typeface="Times New Roman"/>
                <a:cs typeface="Arial"/>
              </a:rPr>
              <a:t>dado por “!variável”</a:t>
            </a:r>
            <a:r>
              <a:rPr lang="pt-BR" dirty="0" smtClean="0">
                <a:solidFill>
                  <a:srgbClr val="008080"/>
                </a:solidFill>
                <a:latin typeface="Times New Roman"/>
                <a:cs typeface="Arial"/>
              </a:rPr>
              <a:t>​.</a:t>
            </a:r>
            <a:endParaRPr lang="pt-BR" dirty="0">
              <a:solidFill>
                <a:srgbClr val="008080"/>
              </a:solidFill>
            </a:endParaRPr>
          </a:p>
        </p:txBody>
      </p:sp>
      <p:sp>
        <p:nvSpPr>
          <p:cNvPr id="9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49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4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71600" y="478173"/>
            <a:ext cx="8190625" cy="193899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pt-BR" sz="1200" dirty="0" err="1">
                <a:latin typeface="Bitstream Vera Sans Mono"/>
              </a:rPr>
              <a:t>const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int</a:t>
            </a:r>
            <a:r>
              <a:rPr lang="pt-BR" sz="1200" dirty="0">
                <a:latin typeface="Bitstream Vera Sans Mono"/>
              </a:rPr>
              <a:t> led1 = 8;</a:t>
            </a:r>
          </a:p>
          <a:p>
            <a:r>
              <a:rPr lang="pt-BR" sz="1200" dirty="0" err="1">
                <a:latin typeface="Bitstream Vera Sans Mono"/>
              </a:rPr>
              <a:t>bool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state</a:t>
            </a:r>
            <a:r>
              <a:rPr lang="pt-BR" sz="1200" dirty="0">
                <a:latin typeface="Bitstream Vera Sans Mono"/>
              </a:rPr>
              <a:t> = 1;</a:t>
            </a:r>
          </a:p>
          <a:p>
            <a:r>
              <a:rPr lang="pt-BR" sz="1200" dirty="0">
                <a:latin typeface="Bitstream Vera Sans Mono"/>
              </a:rPr>
              <a:t> </a:t>
            </a:r>
          </a:p>
          <a:p>
            <a:r>
              <a:rPr lang="pt-BR" sz="1200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dirty="0" err="1">
                <a:latin typeface="Bitstream Vera Sans Mono"/>
              </a:rPr>
              <a:t>interrupcao</a:t>
            </a:r>
            <a:r>
              <a:rPr lang="pt-BR" sz="1200" dirty="0">
                <a:latin typeface="Bitstream Vera Sans Mono"/>
              </a:rPr>
              <a:t>(){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dirty="0" err="1">
                <a:latin typeface="Bitstream Vera Sans Mono"/>
              </a:rPr>
              <a:t>state</a:t>
            </a:r>
            <a:r>
              <a:rPr lang="pt-BR" sz="1200" dirty="0">
                <a:latin typeface="Bitstream Vera Sans Mono"/>
              </a:rPr>
              <a:t> =!</a:t>
            </a:r>
            <a:r>
              <a:rPr lang="pt-BR" sz="1200" dirty="0" err="1">
                <a:latin typeface="Bitstream Vera Sans Mono"/>
              </a:rPr>
              <a:t>state</a:t>
            </a:r>
            <a:r>
              <a:rPr lang="pt-BR" sz="1200" dirty="0">
                <a:latin typeface="Bitstream Vera Sans Mono"/>
              </a:rPr>
              <a:t>;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  <a:p>
            <a:endParaRPr lang="pt-BR" sz="1200" dirty="0">
              <a:latin typeface="Bitstream Vera Sans Mono"/>
            </a:endParaRPr>
          </a:p>
          <a:p>
            <a:r>
              <a:rPr lang="pt-BR" sz="1200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</a:t>
            </a:r>
            <a:r>
              <a:rPr lang="pt-BR" sz="1200" b="1" dirty="0">
                <a:latin typeface="Bitstream Vera Sans Mono"/>
              </a:rPr>
              <a:t>setup</a:t>
            </a:r>
            <a:r>
              <a:rPr lang="pt-BR" sz="1200" dirty="0">
                <a:latin typeface="Bitstream Vera Sans Mono"/>
              </a:rPr>
              <a:t>() {</a:t>
            </a:r>
          </a:p>
          <a:p>
            <a:r>
              <a:rPr lang="pt-BR" sz="1200" dirty="0">
                <a:latin typeface="Bitstream Vera Sans Mono"/>
              </a:rPr>
              <a:t>   </a:t>
            </a:r>
            <a:r>
              <a:rPr lang="pt-BR" sz="1200" b="1" dirty="0" err="1">
                <a:latin typeface="Bitstream Vera Sans Mono"/>
              </a:rPr>
              <a:t>attachInterrupt</a:t>
            </a:r>
            <a:r>
              <a:rPr lang="pt-BR" sz="1200" dirty="0">
                <a:latin typeface="Bitstream Vera Sans Mono"/>
              </a:rPr>
              <a:t>(0,interrupcao,</a:t>
            </a:r>
            <a:r>
              <a:rPr lang="pt-BR" sz="1200" b="1" dirty="0">
                <a:latin typeface="Bitstream Vera Sans Mono"/>
              </a:rPr>
              <a:t>RISING</a:t>
            </a:r>
            <a:r>
              <a:rPr lang="pt-BR" sz="1200" dirty="0">
                <a:latin typeface="Bitstream Vera Sans Mono"/>
              </a:rPr>
              <a:t>); 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  <a:p>
            <a:r>
              <a:rPr lang="pt-BR" sz="1200" dirty="0" err="1" smtClean="0">
                <a:latin typeface="Bitstream Vera Sans Mono"/>
              </a:rPr>
              <a:t>void</a:t>
            </a:r>
            <a:r>
              <a:rPr lang="pt-BR" sz="1200" dirty="0" smtClean="0">
                <a:latin typeface="Bitstream Vera Sans Mono"/>
              </a:rPr>
              <a:t> </a:t>
            </a:r>
            <a:r>
              <a:rPr lang="pt-BR" sz="1200" dirty="0">
                <a:latin typeface="Bitstream Vera Sans Mono"/>
              </a:rPr>
              <a:t>loop() {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digitalWrite</a:t>
            </a:r>
            <a:r>
              <a:rPr lang="pt-BR" sz="1200" dirty="0">
                <a:latin typeface="Bitstream Vera Sans Mono"/>
              </a:rPr>
              <a:t>(led1, </a:t>
            </a:r>
            <a:r>
              <a:rPr lang="pt-BR" sz="1200" dirty="0" err="1">
                <a:latin typeface="Bitstream Vera Sans Mono"/>
              </a:rPr>
              <a:t>state</a:t>
            </a:r>
            <a:r>
              <a:rPr lang="pt-BR" sz="1200" dirty="0">
                <a:latin typeface="Bitstream Vera Sans Mono"/>
              </a:rPr>
              <a:t>);  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  <a:p>
            <a:endParaRPr lang="pt-BR" sz="1200" dirty="0">
              <a:latin typeface="Bitstream Vera Sans Mono"/>
            </a:endParaRPr>
          </a:p>
          <a:p>
            <a:r>
              <a:rPr lang="pt-BR" sz="1200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interrupção()</a:t>
            </a:r>
          </a:p>
          <a:p>
            <a:r>
              <a:rPr lang="pt-BR" sz="1200" dirty="0">
                <a:latin typeface="Bitstream Vera Sans Mono"/>
              </a:rPr>
              <a:t>{</a:t>
            </a:r>
          </a:p>
          <a:p>
            <a:r>
              <a:rPr lang="pt-BR" sz="1200" dirty="0">
                <a:latin typeface="Bitstream Vera Sans Mono"/>
              </a:rPr>
              <a:t>    </a:t>
            </a:r>
            <a:r>
              <a:rPr lang="pt-BR" sz="1200" dirty="0" err="1">
                <a:latin typeface="Bitstream Vera Sans Mono"/>
              </a:rPr>
              <a:t>state</a:t>
            </a:r>
            <a:r>
              <a:rPr lang="pt-BR" sz="1200" dirty="0">
                <a:latin typeface="Bitstream Vera Sans Mono"/>
              </a:rPr>
              <a:t> = !</a:t>
            </a:r>
            <a:r>
              <a:rPr lang="pt-BR" sz="1200" dirty="0" err="1">
                <a:latin typeface="Bitstream Vera Sans Mono"/>
              </a:rPr>
              <a:t>state</a:t>
            </a:r>
            <a:r>
              <a:rPr lang="pt-BR" sz="1200" dirty="0">
                <a:latin typeface="Bitstream Vera Sans Mono"/>
              </a:rPr>
              <a:t>;</a:t>
            </a:r>
          </a:p>
          <a:p>
            <a:r>
              <a:rPr lang="pt-BR" sz="1200" dirty="0" smtClean="0">
                <a:latin typeface="Bitstream Vera Sans Mono"/>
              </a:rPr>
              <a:t>}</a:t>
            </a:r>
            <a:endParaRPr lang="pt-BR" sz="1200" dirty="0">
              <a:latin typeface="Bitstream Vera Sans Mono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417165"/>
            <a:ext cx="4138613" cy="2069306"/>
          </a:xfrm>
          <a:prstGeom prst="rect">
            <a:avLst/>
          </a:prstGeom>
        </p:spPr>
      </p:pic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563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Entrada </a:t>
            </a:r>
            <a:br>
              <a:rPr lang="pt-BR" b="1" dirty="0" smtClean="0"/>
            </a:br>
            <a:r>
              <a:rPr lang="pt-BR" b="1" dirty="0" smtClean="0"/>
              <a:t>Analógica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7341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Grandezas Analógicas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 variar em diferentes valores em um período de tempo.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982" y="2542636"/>
            <a:ext cx="2845754" cy="1610984"/>
          </a:xfrm>
          <a:prstGeom prst="rect">
            <a:avLst/>
          </a:prstGeom>
        </p:spPr>
      </p:pic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51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296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Entrada analógica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Conversor A/D:</a:t>
            </a:r>
          </a:p>
          <a:p>
            <a:pPr lvl="1"/>
            <a:r>
              <a:rPr lang="pt-BR" dirty="0"/>
              <a:t>10 bits:</a:t>
            </a:r>
          </a:p>
          <a:p>
            <a:pPr lvl="2"/>
            <a:r>
              <a:rPr lang="pt-BR" dirty="0"/>
              <a:t>0 – 1023 para </a:t>
            </a:r>
            <a:r>
              <a:rPr lang="pt-BR" dirty="0" err="1" smtClean="0"/>
              <a:t>represen</a:t>
            </a:r>
            <a:r>
              <a:rPr lang="pt-BR" dirty="0" smtClean="0"/>
              <a:t>-</a:t>
            </a:r>
          </a:p>
          <a:p>
            <a:pPr marL="914400" lvl="2" indent="0">
              <a:buNone/>
            </a:pPr>
            <a:r>
              <a:rPr lang="pt-BR" dirty="0" err="1" smtClean="0"/>
              <a:t>tar</a:t>
            </a:r>
            <a:r>
              <a:rPr lang="pt-BR" dirty="0" smtClean="0"/>
              <a:t> </a:t>
            </a:r>
            <a:r>
              <a:rPr lang="pt-BR" dirty="0"/>
              <a:t>tensões entre 0V – 5V.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1718801" y="3507854"/>
                <a:ext cx="2383686" cy="486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𝐴𝐷𝐶</m:t>
                          </m:r>
                        </m:sub>
                      </m:sSub>
                      <m:r>
                        <a:rPr lang="pt-BR" sz="135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𝑉𝑎𝑙𝑜𝑟</m:t>
                              </m:r>
                            </m:e>
                            <m:sub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𝐵𝑖𝑛</m:t>
                              </m:r>
                              <m:r>
                                <a:rPr lang="pt-BR" sz="135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𝑟𝑖𝑜</m:t>
                              </m:r>
                            </m:sub>
                          </m:sSub>
                        </m:num>
                        <m:den>
                          <m:r>
                            <a:rPr lang="pt-BR" sz="1350">
                              <a:latin typeface="Cambria Math" panose="02040503050406030204" pitchFamily="18" charset="0"/>
                            </a:rPr>
                            <m:t>1023</m:t>
                          </m:r>
                        </m:den>
                      </m:f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  <m:r>
                        <a:rPr lang="pt-BR" sz="135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350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1" y="3507854"/>
                <a:ext cx="2383686" cy="486736"/>
              </a:xfrm>
              <a:prstGeom prst="rect">
                <a:avLst/>
              </a:prstGeom>
              <a:blipFill rotWithShape="0"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805999"/>
            <a:ext cx="3571337" cy="2286425"/>
          </a:xfrm>
          <a:prstGeom prst="rect">
            <a:avLst/>
          </a:prstGeom>
        </p:spPr>
      </p:pic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52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232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Variáveis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 smtClean="0"/>
          </a:p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Representam uma memória de alguns dados de interesse.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832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Funções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  <p:extLst/>
          </p:nvPr>
        </p:nvSpPr>
        <p:spPr/>
        <p:txBody>
          <a:bodyPr vert="horz" lIns="68580" tIns="34290" rIns="68580" bIns="34290" rtlCol="0" anchor="t">
            <a:normAutofit fontScale="85000" lnSpcReduction="20000"/>
          </a:bodyPr>
          <a:lstStyle/>
          <a:p>
            <a:r>
              <a:rPr lang="pt-BR" b="1" i="1" dirty="0" err="1"/>
              <a:t>analogReference</a:t>
            </a:r>
            <a:r>
              <a:rPr lang="pt-BR" i="1" dirty="0"/>
              <a:t>(tipo);</a:t>
            </a:r>
          </a:p>
          <a:p>
            <a:pPr lvl="1"/>
            <a:r>
              <a:rPr lang="pt-BR" dirty="0"/>
              <a:t>Entrada:</a:t>
            </a:r>
          </a:p>
          <a:p>
            <a:pPr lvl="2"/>
            <a:r>
              <a:rPr lang="pt-BR" i="1" dirty="0"/>
              <a:t>tipo</a:t>
            </a:r>
            <a:r>
              <a:rPr lang="pt-BR" dirty="0"/>
              <a:t> = </a:t>
            </a:r>
            <a:r>
              <a:rPr lang="en-US" b="1" dirty="0"/>
              <a:t>DEFAULT</a:t>
            </a:r>
            <a:r>
              <a:rPr lang="en-US" dirty="0"/>
              <a:t> (5V </a:t>
            </a:r>
            <a:r>
              <a:rPr lang="en-US" dirty="0" err="1"/>
              <a:t>ou</a:t>
            </a:r>
            <a:r>
              <a:rPr lang="en-US" dirty="0"/>
              <a:t> 3,3 V), </a:t>
            </a:r>
            <a:r>
              <a:rPr lang="en-US" b="1" dirty="0"/>
              <a:t>INTERNAL</a:t>
            </a:r>
            <a:r>
              <a:rPr lang="en-US" dirty="0"/>
              <a:t> (1,1V </a:t>
            </a:r>
            <a:r>
              <a:rPr lang="en-US" dirty="0" err="1"/>
              <a:t>ou</a:t>
            </a:r>
            <a:r>
              <a:rPr lang="en-US" dirty="0"/>
              <a:t> 2,56V) e </a:t>
            </a:r>
            <a:r>
              <a:rPr lang="en-US" b="1" dirty="0"/>
              <a:t>EXTERNAL</a:t>
            </a:r>
            <a:r>
              <a:rPr lang="en-US" dirty="0"/>
              <a:t> (AREF). </a:t>
            </a:r>
          </a:p>
          <a:p>
            <a:endParaRPr lang="pt-BR" i="1" dirty="0"/>
          </a:p>
          <a:p>
            <a:r>
              <a:rPr lang="pt-BR" i="1" dirty="0" smtClean="0"/>
              <a:t>valor</a:t>
            </a:r>
            <a:r>
              <a:rPr lang="pt-BR" b="1" i="1" dirty="0" smtClean="0"/>
              <a:t> = </a:t>
            </a:r>
            <a:r>
              <a:rPr lang="pt-BR" b="1" i="1" dirty="0" err="1" smtClean="0"/>
              <a:t>analogRead</a:t>
            </a:r>
            <a:r>
              <a:rPr lang="pt-BR" i="1" dirty="0" smtClean="0"/>
              <a:t>(pino</a:t>
            </a:r>
            <a:r>
              <a:rPr lang="pt-BR" i="1" dirty="0"/>
              <a:t>);</a:t>
            </a:r>
          </a:p>
          <a:p>
            <a:pPr lvl="1"/>
            <a:r>
              <a:rPr lang="pt-BR" dirty="0"/>
              <a:t>Entrada:</a:t>
            </a:r>
          </a:p>
          <a:p>
            <a:pPr lvl="2"/>
            <a:r>
              <a:rPr lang="pt-BR" i="1" dirty="0"/>
              <a:t>pino</a:t>
            </a:r>
            <a:r>
              <a:rPr lang="pt-BR" dirty="0"/>
              <a:t> = valor de 0 a 5 depende do pino (A0 – A5</a:t>
            </a:r>
            <a:r>
              <a:rPr lang="pt-BR" dirty="0" smtClean="0"/>
              <a:t>);</a:t>
            </a:r>
            <a:endParaRPr lang="pt-BR" dirty="0"/>
          </a:p>
          <a:p>
            <a:pPr lvl="1"/>
            <a:r>
              <a:rPr lang="pt-BR" dirty="0"/>
              <a:t>Saída:</a:t>
            </a:r>
          </a:p>
          <a:p>
            <a:pPr lvl="2"/>
            <a:r>
              <a:rPr lang="pt-BR" dirty="0"/>
              <a:t>v</a:t>
            </a:r>
            <a:r>
              <a:rPr lang="pt-BR" dirty="0" smtClean="0"/>
              <a:t>alor = Número de </a:t>
            </a:r>
            <a:r>
              <a:rPr lang="pt-BR" dirty="0"/>
              <a:t>0 a </a:t>
            </a:r>
            <a:r>
              <a:rPr lang="pt-BR" dirty="0" smtClean="0"/>
              <a:t>1023que representa a tensão de entrada.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53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45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Verificar em um potenciômetro, se:</a:t>
            </a:r>
          </a:p>
          <a:p>
            <a:pPr marL="0" indent="0">
              <a:buNone/>
            </a:pPr>
            <a:endParaRPr lang="pt-BR" dirty="0" smtClean="0"/>
          </a:p>
          <a:p>
            <a:pPr lvl="1"/>
            <a:r>
              <a:rPr lang="pt-BR" dirty="0" smtClean="0"/>
              <a:t>0,00V a </a:t>
            </a:r>
            <a:r>
              <a:rPr lang="pt-BR" dirty="0"/>
              <a:t>1,25V		</a:t>
            </a:r>
            <a:r>
              <a:rPr lang="pt-BR" dirty="0" err="1"/>
              <a:t>LEDs</a:t>
            </a:r>
            <a:r>
              <a:rPr lang="pt-BR" dirty="0"/>
              <a:t> </a:t>
            </a:r>
            <a:r>
              <a:rPr lang="pt-BR" dirty="0" smtClean="0"/>
              <a:t>apagados;</a:t>
            </a:r>
            <a:endParaRPr lang="pt-BR" dirty="0"/>
          </a:p>
          <a:p>
            <a:pPr lvl="1"/>
            <a:r>
              <a:rPr lang="pt-BR" dirty="0" smtClean="0"/>
              <a:t>1,25V a </a:t>
            </a:r>
            <a:r>
              <a:rPr lang="pt-BR" dirty="0"/>
              <a:t>2,50V		acenda um </a:t>
            </a:r>
            <a:r>
              <a:rPr lang="pt-BR" dirty="0" smtClean="0"/>
              <a:t>LED;</a:t>
            </a:r>
            <a:endParaRPr lang="pt-BR" dirty="0"/>
          </a:p>
          <a:p>
            <a:pPr lvl="1"/>
            <a:r>
              <a:rPr lang="pt-BR" dirty="0" smtClean="0"/>
              <a:t>2,50V a </a:t>
            </a:r>
            <a:r>
              <a:rPr lang="pt-BR" dirty="0"/>
              <a:t>3,75V		acenda dois </a:t>
            </a:r>
            <a:r>
              <a:rPr lang="pt-BR" dirty="0" err="1" smtClean="0"/>
              <a:t>LEDs</a:t>
            </a:r>
            <a:r>
              <a:rPr lang="pt-BR" dirty="0" smtClean="0"/>
              <a:t>;</a:t>
            </a:r>
            <a:endParaRPr lang="pt-BR" dirty="0"/>
          </a:p>
          <a:p>
            <a:pPr lvl="1"/>
            <a:r>
              <a:rPr lang="pt-BR" dirty="0" smtClean="0"/>
              <a:t>3,75V a </a:t>
            </a:r>
            <a:r>
              <a:rPr lang="pt-BR" dirty="0"/>
              <a:t>5,00V		acenda três </a:t>
            </a:r>
            <a:r>
              <a:rPr lang="pt-BR" dirty="0" err="1" smtClean="0"/>
              <a:t>LEDs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pt-BR" b="1" dirty="0"/>
              <a:t>Atividade </a:t>
            </a:r>
            <a:r>
              <a:rPr lang="pt-BR" b="1" dirty="0" smtClean="0"/>
              <a:t>08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4035000" y="4083918"/>
            <a:ext cx="646981" cy="6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>
            <a:off x="4035003" y="2906047"/>
            <a:ext cx="646981" cy="6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4035002" y="3300763"/>
            <a:ext cx="646981" cy="6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4035000" y="3689202"/>
            <a:ext cx="646981" cy="6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Nuvem 11"/>
          <p:cNvSpPr/>
          <p:nvPr/>
        </p:nvSpPr>
        <p:spPr>
          <a:xfrm>
            <a:off x="2523273" y="1816781"/>
            <a:ext cx="3670437" cy="843355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i="1" dirty="0" err="1" smtClean="0">
                <a:solidFill>
                  <a:srgbClr val="008080"/>
                </a:solidFill>
                <a:latin typeface="Bitstream Vera Sans Mono"/>
              </a:rPr>
              <a:t>analogRead</a:t>
            </a:r>
            <a:r>
              <a:rPr lang="pt-BR" dirty="0" smtClean="0">
                <a:solidFill>
                  <a:srgbClr val="008080"/>
                </a:solidFill>
                <a:latin typeface="Bitstream Vera Sans Mono"/>
              </a:rPr>
              <a:t>(pino)</a:t>
            </a:r>
            <a:endParaRPr lang="pt-BR" dirty="0">
              <a:solidFill>
                <a:srgbClr val="008080"/>
              </a:solidFill>
              <a:latin typeface="Bitstream Vera Sans Mono"/>
            </a:endParaRPr>
          </a:p>
        </p:txBody>
      </p:sp>
      <p:sp>
        <p:nvSpPr>
          <p:cNvPr id="13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54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800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96266" y="1131590"/>
            <a:ext cx="21857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#define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led0  7</a:t>
            </a:r>
          </a:p>
          <a:p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#define 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led1  8     </a:t>
            </a:r>
          </a:p>
          <a:p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#define 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led2  13</a:t>
            </a:r>
          </a:p>
          <a:p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#define </a:t>
            </a:r>
            <a:r>
              <a:rPr lang="pt-BR" sz="900" dirty="0" err="1">
                <a:latin typeface="Bitstream Vera Sans Mono"/>
                <a:cs typeface="Times New Roman" panose="02020603050405020304" pitchFamily="18" charset="0"/>
              </a:rPr>
              <a:t>pot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  0</a:t>
            </a:r>
          </a:p>
          <a:p>
            <a:endParaRPr lang="pt-BR" sz="900" dirty="0">
              <a:latin typeface="Bitstream Vera Sans Mono"/>
              <a:cs typeface="Times New Roman" panose="02020603050405020304" pitchFamily="18" charset="0"/>
            </a:endParaRPr>
          </a:p>
          <a:p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float</a:t>
            </a:r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ADC = 0;</a:t>
            </a:r>
          </a:p>
          <a:p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int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x = 0;</a:t>
            </a:r>
          </a:p>
          <a:p>
            <a:endParaRPr lang="pt-BR" sz="900" dirty="0">
              <a:latin typeface="Bitstream Vera Sans Mono"/>
              <a:cs typeface="Times New Roman" panose="02020603050405020304" pitchFamily="18" charset="0"/>
            </a:endParaRPr>
          </a:p>
          <a:p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void</a:t>
            </a:r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setup()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{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pinMode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(led0, OUTPUT);</a:t>
            </a:r>
          </a:p>
          <a:p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pinMod</a:t>
            </a:r>
            <a:r>
              <a:rPr lang="pt-BR" sz="900" dirty="0" err="1">
                <a:latin typeface="Bitstream Vera Sans Mono"/>
                <a:cs typeface="Times New Roman" panose="02020603050405020304" pitchFamily="18" charset="0"/>
              </a:rPr>
              <a:t>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(led1, OUTPUT);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pinMode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(led2, OUTPUT);</a:t>
            </a:r>
          </a:p>
          <a:p>
            <a:endParaRPr lang="pt-BR" sz="900" dirty="0">
              <a:latin typeface="Bitstream Vera Sans Mono"/>
              <a:cs typeface="Times New Roman" panose="02020603050405020304" pitchFamily="18" charset="0"/>
            </a:endParaRPr>
          </a:p>
          <a:p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(led0, LOW);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(led1, LOW);</a:t>
            </a:r>
          </a:p>
          <a:p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(led2, LOW);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Retângulo 5"/>
          <p:cNvSpPr/>
          <p:nvPr/>
        </p:nvSpPr>
        <p:spPr>
          <a:xfrm>
            <a:off x="2267744" y="40429"/>
            <a:ext cx="239912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void</a:t>
            </a:r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loop()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{  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x =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analogRead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Bitstream Vera Sans Mono"/>
                <a:cs typeface="Times New Roman" panose="02020603050405020304" pitchFamily="18" charset="0"/>
              </a:rPr>
              <a:t>pot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);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ADC = (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float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)(x*5)/1023;</a:t>
            </a:r>
          </a:p>
          <a:p>
            <a:endParaRPr lang="pt-BR" sz="900" dirty="0">
              <a:latin typeface="Bitstream Vera Sans Mono"/>
              <a:cs typeface="Times New Roman" panose="02020603050405020304" pitchFamily="18" charset="0"/>
            </a:endParaRP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if</a:t>
            </a:r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(ADC &lt;= 1.25)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{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(led0,LOW);</a:t>
            </a:r>
          </a:p>
          <a:p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(led1,LOW);</a:t>
            </a:r>
          </a:p>
          <a:p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(led2,LOW);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}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else</a:t>
            </a:r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if</a:t>
            </a:r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(ADC &lt;= 2.5)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{</a:t>
            </a:r>
          </a:p>
          <a:p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(led0,HIGH);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(led1,LOW);</a:t>
            </a:r>
          </a:p>
          <a:p>
            <a:r>
              <a:rPr lang="pt-BR" sz="900" b="1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90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(led2,LOW);</a:t>
            </a:r>
          </a:p>
          <a:p>
            <a:r>
              <a:rPr lang="pt-BR" sz="900" dirty="0">
                <a:latin typeface="Bitstream Vera Sans Mono"/>
                <a:cs typeface="Times New Roman" panose="02020603050405020304" pitchFamily="18" charset="0"/>
              </a:rPr>
              <a:t>  }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75950" y="2487253"/>
            <a:ext cx="3393366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1050" b="1" dirty="0" err="1">
                <a:latin typeface="Bitstream Vera Sans Mono"/>
                <a:cs typeface="Times New Roman" panose="02020603050405020304" pitchFamily="18" charset="0"/>
              </a:rPr>
              <a:t>else</a:t>
            </a:r>
            <a:r>
              <a:rPr lang="pt-BR" sz="1050" b="1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1050" b="1" dirty="0" err="1">
                <a:latin typeface="Bitstream Vera Sans Mono"/>
                <a:cs typeface="Times New Roman" panose="02020603050405020304" pitchFamily="18" charset="0"/>
              </a:rPr>
              <a:t>if</a:t>
            </a:r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(ADC &lt;= 3.75)</a:t>
            </a:r>
          </a:p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 {</a:t>
            </a:r>
          </a:p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105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(led0,HIGH);</a:t>
            </a:r>
          </a:p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105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1050" b="1" dirty="0">
                <a:latin typeface="Bitstream Vera Sans Mono"/>
                <a:cs typeface="Times New Roman" panose="02020603050405020304" pitchFamily="18" charset="0"/>
              </a:rPr>
              <a:t>(</a:t>
            </a:r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led1,HIGH);</a:t>
            </a:r>
          </a:p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105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(led2,LOW);</a:t>
            </a:r>
          </a:p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 }</a:t>
            </a:r>
          </a:p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1050" b="1" dirty="0" err="1">
                <a:latin typeface="Bitstream Vera Sans Mono"/>
                <a:cs typeface="Times New Roman" panose="02020603050405020304" pitchFamily="18" charset="0"/>
              </a:rPr>
              <a:t>else</a:t>
            </a:r>
            <a:endParaRPr lang="pt-BR" sz="1050" b="1" dirty="0">
              <a:latin typeface="Bitstream Vera Sans Mono"/>
              <a:cs typeface="Times New Roman" panose="02020603050405020304" pitchFamily="18" charset="0"/>
            </a:endParaRPr>
          </a:p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 {</a:t>
            </a:r>
          </a:p>
          <a:p>
            <a:r>
              <a:rPr lang="pt-BR" sz="1050" b="1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105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(led0,HIGH);</a:t>
            </a:r>
          </a:p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105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1050" b="1" dirty="0">
                <a:latin typeface="Bitstream Vera Sans Mono"/>
                <a:cs typeface="Times New Roman" panose="02020603050405020304" pitchFamily="18" charset="0"/>
              </a:rPr>
              <a:t>(</a:t>
            </a:r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led1,HIGH);</a:t>
            </a:r>
          </a:p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   </a:t>
            </a:r>
            <a:r>
              <a:rPr lang="pt-BR" sz="1050" b="1" dirty="0" err="1">
                <a:latin typeface="Bitstream Vera Sans Mono"/>
                <a:cs typeface="Times New Roman" panose="02020603050405020304" pitchFamily="18" charset="0"/>
              </a:rPr>
              <a:t>digitalWrite</a:t>
            </a:r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(led2,HIGH);</a:t>
            </a:r>
          </a:p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  }</a:t>
            </a:r>
          </a:p>
          <a:p>
            <a:r>
              <a:rPr lang="pt-BR" sz="1050" dirty="0">
                <a:latin typeface="Bitstream Vera Sans Mono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3" name="Imagem 2" descr="Autodesk Circuits - Mozilla Firefox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42161" r="29565" b="5779"/>
          <a:stretch/>
        </p:blipFill>
        <p:spPr>
          <a:xfrm>
            <a:off x="5076056" y="1347614"/>
            <a:ext cx="3630656" cy="1876926"/>
          </a:xfrm>
          <a:prstGeom prst="rect">
            <a:avLst/>
          </a:prstGeom>
        </p:spPr>
      </p:pic>
      <p:sp>
        <p:nvSpPr>
          <p:cNvPr id="8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301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Desafio 02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Poste de LUZ</a:t>
            </a:r>
          </a:p>
          <a:p>
            <a:pPr lvl="1"/>
            <a:r>
              <a:rPr lang="pt-BR" dirty="0" smtClean="0"/>
              <a:t>Quando houver pouca luz, acenda o LED</a:t>
            </a:r>
          </a:p>
          <a:p>
            <a:pPr lvl="1"/>
            <a:r>
              <a:rPr lang="pt-BR" dirty="0" smtClean="0"/>
              <a:t>Quando houver muita luz, desligue o LED.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753044"/>
            <a:ext cx="2421731" cy="173593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44" y="3108447"/>
            <a:ext cx="1113848" cy="108065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3056674"/>
            <a:ext cx="1317306" cy="1184198"/>
          </a:xfrm>
          <a:prstGeom prst="rect">
            <a:avLst/>
          </a:prstGeom>
        </p:spPr>
      </p:pic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55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862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Saída</a:t>
            </a:r>
            <a:br>
              <a:rPr lang="pt-BR" b="1" dirty="0" smtClean="0"/>
            </a:br>
            <a:r>
              <a:rPr lang="pt-BR" b="1" dirty="0" smtClean="0"/>
              <a:t>Analógica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991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Saída analógica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Simula uma saída analógica com PWM </a:t>
            </a:r>
          </a:p>
          <a:p>
            <a:pPr lvl="1"/>
            <a:r>
              <a:rPr lang="pt-BR" dirty="0"/>
              <a:t>490Hz ou 980Hz.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427734"/>
            <a:ext cx="2932474" cy="1629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2195736" y="3333775"/>
                <a:ext cx="1922962" cy="559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𝑠𝑎𝑖𝑑𝑎</m:t>
                          </m:r>
                        </m:sub>
                      </m:sSub>
                      <m:r>
                        <a:rPr lang="pt-BR" sz="135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  <m:r>
                        <a:rPr lang="pt-BR" sz="135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1350" i="1">
                                      <a:latin typeface="Cambria Math" panose="02040503050406030204" pitchFamily="18" charset="0"/>
                                    </a:rPr>
                                    <m:t>𝑂𝑁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1350" i="1">
                                      <a:latin typeface="Cambria Math" panose="02040503050406030204" pitchFamily="18" charset="0"/>
                                    </a:rPr>
                                    <m:t>𝑇𝑂𝑇𝐴𝐿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BR" sz="1350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333775"/>
                <a:ext cx="1922962" cy="5591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57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846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Funções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  <p:extLst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pt-BR" b="1" i="1" dirty="0" err="1"/>
              <a:t>analogWrite</a:t>
            </a:r>
            <a:r>
              <a:rPr lang="pt-BR" i="1" dirty="0"/>
              <a:t>(pino, valor);</a:t>
            </a:r>
            <a:endParaRPr lang="pt-BR" dirty="0"/>
          </a:p>
          <a:p>
            <a:pPr lvl="1"/>
            <a:r>
              <a:rPr lang="pt-BR" dirty="0"/>
              <a:t>Entrada:</a:t>
            </a:r>
          </a:p>
          <a:p>
            <a:pPr lvl="2"/>
            <a:r>
              <a:rPr lang="pt-BR" i="1" dirty="0"/>
              <a:t>pino</a:t>
            </a:r>
            <a:r>
              <a:rPr lang="pt-BR" dirty="0"/>
              <a:t> = Número do pino no qual se deseja escrever.</a:t>
            </a:r>
          </a:p>
          <a:p>
            <a:pPr lvl="2"/>
            <a:r>
              <a:rPr lang="pt-BR" i="1" dirty="0"/>
              <a:t>valor</a:t>
            </a:r>
            <a:r>
              <a:rPr lang="pt-BR" dirty="0"/>
              <a:t> = Número inteiro de 0 a 255 (quantidade de tempo no qual o PWM fica em estado ligado).</a:t>
            </a:r>
          </a:p>
        </p:txBody>
      </p:sp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58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88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Funções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  <p:extLst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pt-BR" b="1" i="1" dirty="0" err="1"/>
              <a:t>analogWrite</a:t>
            </a:r>
            <a:r>
              <a:rPr lang="pt-BR" i="1" dirty="0"/>
              <a:t>(pino, valor);</a:t>
            </a:r>
            <a:endParaRPr lang="pt-BR" dirty="0"/>
          </a:p>
          <a:p>
            <a:pPr lvl="1"/>
            <a:r>
              <a:rPr lang="pt-BR" dirty="0"/>
              <a:t>Entrada:</a:t>
            </a:r>
          </a:p>
          <a:p>
            <a:pPr lvl="2"/>
            <a:r>
              <a:rPr lang="pt-BR" i="1" dirty="0" smtClean="0"/>
              <a:t>valor</a:t>
            </a:r>
            <a:r>
              <a:rPr lang="pt-BR" dirty="0" smtClean="0"/>
              <a:t> </a:t>
            </a:r>
            <a:r>
              <a:rPr lang="pt-BR" dirty="0"/>
              <a:t>= Número inteiro de 0 a 255 (quantidade de tempo no qual o PWM fica em estado ligado).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6468306" y="3193686"/>
            <a:ext cx="1805078" cy="1145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0" dirty="0"/>
              <a:t>No </a:t>
            </a:r>
            <a:r>
              <a:rPr lang="pt-BR" sz="1350" dirty="0" err="1"/>
              <a:t>Arduino</a:t>
            </a:r>
            <a:r>
              <a:rPr lang="pt-BR" sz="1350" dirty="0"/>
              <a:t>, o </a:t>
            </a:r>
            <a:r>
              <a:rPr lang="pt-BR" sz="1350" dirty="0" err="1"/>
              <a:t>t</a:t>
            </a:r>
            <a:r>
              <a:rPr lang="pt-BR" sz="600" dirty="0" err="1"/>
              <a:t>TOTAL</a:t>
            </a:r>
            <a:r>
              <a:rPr lang="pt-BR" sz="600" dirty="0"/>
              <a:t> </a:t>
            </a:r>
            <a:r>
              <a:rPr lang="pt-BR" sz="1350" dirty="0"/>
              <a:t>é dividido em 255 partes.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466903" y="3233129"/>
                <a:ext cx="4587987" cy="818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350" dirty="0">
                    <a:latin typeface="Bitstream Vera Sans Mono"/>
                  </a:rPr>
                  <a:t>Para obtermos uma saída em 2,50 V, tem-se:</a:t>
                </a:r>
              </a:p>
              <a:p>
                <a:endParaRPr lang="pt-BR" sz="1350" dirty="0">
                  <a:latin typeface="Bitstream Vera Sans Mono"/>
                </a:endParaRPr>
              </a:p>
              <a:p>
                <a:r>
                  <a:rPr lang="pt-BR" sz="1350" dirty="0">
                    <a:latin typeface="Bitstream Vera Sans Mono"/>
                  </a:rPr>
                  <a:t>2,5</a:t>
                </a:r>
                <a:r>
                  <a:rPr lang="pt-BR" sz="1350" dirty="0" smtClean="0">
                    <a:latin typeface="Bitstream Vera Sans Mono"/>
                  </a:rPr>
                  <a:t> </a:t>
                </a:r>
                <a14:m>
                  <m:oMath xmlns:m="http://schemas.openxmlformats.org/officeDocument/2006/math">
                    <m:r>
                      <a:rPr lang="pt-BR" sz="135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35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pt-BR" sz="135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pt-BR" sz="1350" i="1">
                                    <a:latin typeface="Cambria Math" panose="02040503050406030204" pitchFamily="18" charset="0"/>
                                  </a:rPr>
                                  <m:t>𝑂𝑁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255</m:t>
                            </m:r>
                          </m:den>
                        </m:f>
                      </m:e>
                    </m:d>
                  </m:oMath>
                </a14:m>
                <a:r>
                  <a:rPr lang="pt-BR" sz="1350" dirty="0">
                    <a:latin typeface="Bitstream Vera Sans Mono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35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1350" i="1"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</m:sSub>
                    <m:r>
                      <a:rPr lang="pt-BR" sz="135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350" i="1">
                        <a:latin typeface="Cambria Math" panose="02040503050406030204" pitchFamily="18" charset="0"/>
                      </a:rPr>
                      <m:t>255∗0,5</m:t>
                    </m:r>
                  </m:oMath>
                </a14:m>
                <a:endParaRPr lang="pt-BR" sz="1350" dirty="0">
                  <a:latin typeface="Bitstream Vera Sans Mono"/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903" y="3233129"/>
                <a:ext cx="4587987" cy="818750"/>
              </a:xfrm>
              <a:prstGeom prst="rect">
                <a:avLst/>
              </a:prstGeom>
              <a:blipFill rotWithShape="0">
                <a:blip r:embed="rId2"/>
                <a:stretch>
                  <a:fillRect l="-399" t="-741" b="-14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/>
          <p:cNvCxnSpPr/>
          <p:nvPr/>
        </p:nvCxnSpPr>
        <p:spPr>
          <a:xfrm flipV="1">
            <a:off x="2979240" y="3837828"/>
            <a:ext cx="562874" cy="6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3995936" y="4038760"/>
                <a:ext cx="88793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35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sz="1350" i="1"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</m:sSub>
                    <m:r>
                      <a:rPr lang="pt-B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pt-BR" sz="1350" dirty="0"/>
                  <a:t>127</a:t>
                </a: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038760"/>
                <a:ext cx="887935" cy="300082"/>
              </a:xfrm>
              <a:prstGeom prst="rect">
                <a:avLst/>
              </a:prstGeom>
              <a:blipFill rotWithShape="0">
                <a:blip r:embed="rId3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58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393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Atividade </a:t>
            </a:r>
            <a:r>
              <a:rPr lang="pt-BR" b="1" dirty="0" smtClean="0"/>
              <a:t>09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Variar </a:t>
            </a:r>
            <a:r>
              <a:rPr lang="pt-BR" dirty="0"/>
              <a:t>brilho do LED com </a:t>
            </a:r>
            <a:r>
              <a:rPr lang="pt-BR" dirty="0" smtClean="0"/>
              <a:t>PWM</a:t>
            </a:r>
            <a:endParaRPr lang="pt-BR" dirty="0"/>
          </a:p>
        </p:txBody>
      </p:sp>
      <p:sp>
        <p:nvSpPr>
          <p:cNvPr id="13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57</a:t>
            </a:r>
            <a:endParaRPr lang="pt-BR" dirty="0"/>
          </a:p>
        </p:txBody>
      </p:sp>
      <p:sp>
        <p:nvSpPr>
          <p:cNvPr id="17" name="Nuvem 16"/>
          <p:cNvSpPr/>
          <p:nvPr/>
        </p:nvSpPr>
        <p:spPr>
          <a:xfrm>
            <a:off x="2681790" y="2643758"/>
            <a:ext cx="3780420" cy="144016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i="1" dirty="0" err="1" smtClean="0">
                <a:solidFill>
                  <a:srgbClr val="008080"/>
                </a:solidFill>
                <a:latin typeface="Times New Roman"/>
                <a:cs typeface="Arial"/>
              </a:rPr>
              <a:t>analogWrite</a:t>
            </a:r>
            <a:r>
              <a:rPr lang="pt-BR" i="1" dirty="0" smtClean="0">
                <a:solidFill>
                  <a:srgbClr val="008080"/>
                </a:solidFill>
                <a:latin typeface="Times New Roman"/>
                <a:cs typeface="Arial"/>
              </a:rPr>
              <a:t>(</a:t>
            </a:r>
            <a:r>
              <a:rPr lang="pt-BR" i="1" dirty="0" err="1" smtClean="0">
                <a:solidFill>
                  <a:srgbClr val="008080"/>
                </a:solidFill>
                <a:latin typeface="Times New Roman"/>
                <a:cs typeface="Arial"/>
              </a:rPr>
              <a:t>pino,valor</a:t>
            </a:r>
            <a:r>
              <a:rPr lang="pt-BR" i="1" dirty="0" smtClean="0">
                <a:solidFill>
                  <a:srgbClr val="008080"/>
                </a:solidFill>
                <a:latin typeface="Times New Roman"/>
                <a:cs typeface="Arial"/>
              </a:rPr>
              <a:t>)</a:t>
            </a:r>
            <a:endParaRPr lang="pt-BR" dirty="0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6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978908" y="361312"/>
            <a:ext cx="2837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latin typeface="Bitstream Vera Sans Mono"/>
                <a:cs typeface="Times New Roman" panose="02020603050405020304" pitchFamily="18" charset="0"/>
              </a:rPr>
              <a:t>#define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1200" dirty="0" err="1">
                <a:latin typeface="Bitstream Vera Sans Mono"/>
                <a:cs typeface="Times New Roman" panose="02020603050405020304" pitchFamily="18" charset="0"/>
              </a:rPr>
              <a:t>led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9</a:t>
            </a:r>
          </a:p>
          <a:p>
            <a:endParaRPr lang="pt-BR" sz="1200" dirty="0">
              <a:latin typeface="Bitstream Vera Sans Mono"/>
              <a:cs typeface="Times New Roman" panose="02020603050405020304" pitchFamily="18" charset="0"/>
            </a:endParaRPr>
          </a:p>
          <a:p>
            <a:r>
              <a:rPr lang="pt-BR" sz="1200" b="1" dirty="0" err="1">
                <a:latin typeface="Bitstream Vera Sans Mono"/>
                <a:cs typeface="Times New Roman" panose="02020603050405020304" pitchFamily="18" charset="0"/>
              </a:rPr>
              <a:t>void</a:t>
            </a:r>
            <a:r>
              <a:rPr lang="pt-BR" sz="1200" b="1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setup()</a:t>
            </a: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{</a:t>
            </a: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1200" b="1" dirty="0" err="1">
                <a:latin typeface="Bitstream Vera Sans Mono"/>
                <a:cs typeface="Times New Roman" panose="02020603050405020304" pitchFamily="18" charset="0"/>
              </a:rPr>
              <a:t>pinMode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(</a:t>
            </a:r>
            <a:r>
              <a:rPr lang="pt-BR" sz="1200" dirty="0" err="1">
                <a:latin typeface="Bitstream Vera Sans Mono"/>
                <a:cs typeface="Times New Roman" panose="02020603050405020304" pitchFamily="18" charset="0"/>
              </a:rPr>
              <a:t>led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, OUTPUT);</a:t>
            </a: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Retângulo 5"/>
          <p:cNvSpPr/>
          <p:nvPr/>
        </p:nvSpPr>
        <p:spPr>
          <a:xfrm>
            <a:off x="971600" y="1486691"/>
            <a:ext cx="284511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 err="1">
                <a:latin typeface="Bitstream Vera Sans Mono"/>
                <a:cs typeface="Times New Roman" panose="02020603050405020304" pitchFamily="18" charset="0"/>
              </a:rPr>
              <a:t>void</a:t>
            </a:r>
            <a:r>
              <a:rPr lang="pt-BR" sz="1200" b="1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loop()</a:t>
            </a: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{  </a:t>
            </a: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1200" b="1" dirty="0" err="1">
                <a:latin typeface="Bitstream Vera Sans Mono"/>
                <a:cs typeface="Times New Roman" panose="02020603050405020304" pitchFamily="18" charset="0"/>
              </a:rPr>
              <a:t>int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i = 0;</a:t>
            </a: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 </a:t>
            </a: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1200" b="1" dirty="0">
                <a:latin typeface="Bitstream Vera Sans Mono"/>
                <a:cs typeface="Times New Roman" panose="02020603050405020304" pitchFamily="18" charset="0"/>
              </a:rPr>
              <a:t>for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(i = 0; i  &lt;= 255; i++)</a:t>
            </a:r>
          </a:p>
          <a:p>
            <a:r>
              <a:rPr lang="pt-BR" sz="1200" b="1" dirty="0">
                <a:latin typeface="Bitstream Vera Sans Mono"/>
                <a:cs typeface="Times New Roman" panose="02020603050405020304" pitchFamily="18" charset="0"/>
              </a:rPr>
              <a:t>  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{</a:t>
            </a: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     </a:t>
            </a:r>
            <a:r>
              <a:rPr lang="pt-BR" sz="1200" b="1" dirty="0" err="1">
                <a:latin typeface="Bitstream Vera Sans Mono"/>
                <a:cs typeface="Times New Roman" panose="02020603050405020304" pitchFamily="18" charset="0"/>
              </a:rPr>
              <a:t>analogWrite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(</a:t>
            </a:r>
            <a:r>
              <a:rPr lang="pt-BR" sz="1200" dirty="0" err="1">
                <a:latin typeface="Bitstream Vera Sans Mono"/>
                <a:cs typeface="Times New Roman" panose="02020603050405020304" pitchFamily="18" charset="0"/>
              </a:rPr>
              <a:t>led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, i);</a:t>
            </a: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     </a:t>
            </a:r>
            <a:r>
              <a:rPr lang="pt-BR" sz="1200" b="1" dirty="0" err="1">
                <a:latin typeface="Bitstream Vera Sans Mono"/>
                <a:cs typeface="Times New Roman" panose="02020603050405020304" pitchFamily="18" charset="0"/>
              </a:rPr>
              <a:t>delay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(10);</a:t>
            </a: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  }</a:t>
            </a:r>
          </a:p>
          <a:p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971600" y="3171621"/>
            <a:ext cx="352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1200" dirty="0" smtClean="0">
                <a:latin typeface="Bitstream Vera Sans Mono"/>
                <a:cs typeface="Times New Roman" panose="02020603050405020304" pitchFamily="18" charset="0"/>
              </a:rPr>
              <a:t>//</a:t>
            </a:r>
            <a:r>
              <a:rPr lang="pt-BR" sz="1200" b="1" dirty="0" smtClean="0">
                <a:latin typeface="Bitstream Vera Sans Mono"/>
                <a:cs typeface="Times New Roman" panose="02020603050405020304" pitchFamily="18" charset="0"/>
              </a:rPr>
              <a:t>for</a:t>
            </a:r>
            <a:r>
              <a:rPr lang="pt-BR" sz="1200" dirty="0" smtClean="0">
                <a:latin typeface="Bitstream Vera Sans Mono"/>
                <a:cs typeface="Times New Roman" panose="02020603050405020304" pitchFamily="18" charset="0"/>
              </a:rPr>
              <a:t>(i 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= 255; i  &gt;= 0; i++)</a:t>
            </a:r>
          </a:p>
          <a:p>
            <a:r>
              <a:rPr lang="pt-BR" sz="1200" b="1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1200" dirty="0" smtClean="0">
                <a:latin typeface="Bitstream Vera Sans Mono"/>
                <a:cs typeface="Times New Roman" panose="02020603050405020304" pitchFamily="18" charset="0"/>
              </a:rPr>
              <a:t>//{</a:t>
            </a:r>
            <a:endParaRPr lang="pt-BR" sz="1200" dirty="0">
              <a:latin typeface="Bitstream Vera Sans Mono"/>
              <a:cs typeface="Times New Roman" panose="02020603050405020304" pitchFamily="18" charset="0"/>
            </a:endParaRP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1200" dirty="0" smtClean="0">
                <a:latin typeface="Bitstream Vera Sans Mono"/>
                <a:cs typeface="Times New Roman" panose="02020603050405020304" pitchFamily="18" charset="0"/>
              </a:rPr>
              <a:t>//   </a:t>
            </a:r>
            <a:r>
              <a:rPr lang="pt-BR" sz="1200" b="1" dirty="0" err="1">
                <a:latin typeface="Bitstream Vera Sans Mono"/>
                <a:cs typeface="Times New Roman" panose="02020603050405020304" pitchFamily="18" charset="0"/>
              </a:rPr>
              <a:t>analogWrite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(</a:t>
            </a:r>
            <a:r>
              <a:rPr lang="pt-BR" sz="1200" dirty="0" err="1">
                <a:latin typeface="Bitstream Vera Sans Mono"/>
                <a:cs typeface="Times New Roman" panose="02020603050405020304" pitchFamily="18" charset="0"/>
              </a:rPr>
              <a:t>led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, i);</a:t>
            </a: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 </a:t>
            </a:r>
            <a:r>
              <a:rPr lang="pt-BR" sz="1200" dirty="0" smtClean="0">
                <a:latin typeface="Bitstream Vera Sans Mono"/>
                <a:cs typeface="Times New Roman" panose="02020603050405020304" pitchFamily="18" charset="0"/>
              </a:rPr>
              <a:t>//   </a:t>
            </a:r>
            <a:r>
              <a:rPr lang="pt-BR" sz="1200" b="1" dirty="0" err="1">
                <a:latin typeface="Bitstream Vera Sans Mono"/>
                <a:cs typeface="Times New Roman" panose="02020603050405020304" pitchFamily="18" charset="0"/>
              </a:rPr>
              <a:t>delay</a:t>
            </a:r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(20);</a:t>
            </a:r>
          </a:p>
          <a:p>
            <a:r>
              <a:rPr lang="pt-BR" sz="1200" dirty="0" smtClean="0">
                <a:latin typeface="Bitstream Vera Sans Mono"/>
                <a:cs typeface="Times New Roman" panose="02020603050405020304" pitchFamily="18" charset="0"/>
              </a:rPr>
              <a:t> //}</a:t>
            </a:r>
            <a:endParaRPr lang="pt-BR" sz="1200" dirty="0">
              <a:latin typeface="Bitstream Vera Sans Mono"/>
              <a:cs typeface="Times New Roman" panose="02020603050405020304" pitchFamily="18" charset="0"/>
            </a:endParaRPr>
          </a:p>
          <a:p>
            <a:r>
              <a:rPr lang="pt-BR" sz="1200" dirty="0">
                <a:latin typeface="Bitstream Vera Sans Mono"/>
                <a:cs typeface="Times New Roman" panose="02020603050405020304" pitchFamily="18" charset="0"/>
              </a:rPr>
              <a:t>}</a:t>
            </a:r>
            <a:endParaRPr lang="pt-BR" sz="1200" dirty="0">
              <a:latin typeface="Bitstream Vera Sans Mono"/>
            </a:endParaRPr>
          </a:p>
        </p:txBody>
      </p:sp>
      <p:pic>
        <p:nvPicPr>
          <p:cNvPr id="4" name="Imagem 3" descr="Autodesk Circuits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0" t="43166" r="43479" b="7790"/>
          <a:stretch/>
        </p:blipFill>
        <p:spPr>
          <a:xfrm>
            <a:off x="4355976" y="982711"/>
            <a:ext cx="3578090" cy="2334366"/>
          </a:xfrm>
          <a:prstGeom prst="rect">
            <a:avLst/>
          </a:prstGeom>
        </p:spPr>
      </p:pic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842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Tipos de variáveis em C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i="1" dirty="0" smtClean="0"/>
              <a:t>Booleana:</a:t>
            </a:r>
          </a:p>
          <a:p>
            <a:pPr lvl="1"/>
            <a:r>
              <a:rPr lang="pt-BR" b="1" i="1" dirty="0" err="1" smtClean="0"/>
              <a:t>bool</a:t>
            </a:r>
            <a:r>
              <a:rPr lang="pt-BR" i="1" dirty="0" smtClean="0"/>
              <a:t> bit </a:t>
            </a:r>
            <a:r>
              <a:rPr lang="pt-BR" i="1" dirty="0"/>
              <a:t>= </a:t>
            </a:r>
            <a:r>
              <a:rPr lang="pt-BR" i="1" dirty="0" err="1" smtClean="0"/>
              <a:t>true</a:t>
            </a:r>
            <a:r>
              <a:rPr lang="pt-BR" i="1" dirty="0" smtClean="0"/>
              <a:t>;</a:t>
            </a:r>
          </a:p>
          <a:p>
            <a:r>
              <a:rPr lang="pt-BR" i="1" dirty="0" smtClean="0"/>
              <a:t>Inteiro:</a:t>
            </a:r>
          </a:p>
          <a:p>
            <a:pPr lvl="1"/>
            <a:r>
              <a:rPr lang="pt-BR" b="1" i="1" dirty="0" err="1"/>
              <a:t>int</a:t>
            </a:r>
            <a:r>
              <a:rPr lang="pt-BR" i="1" dirty="0"/>
              <a:t> i = 3;</a:t>
            </a:r>
          </a:p>
          <a:p>
            <a:r>
              <a:rPr lang="pt-BR" i="1" dirty="0" smtClean="0"/>
              <a:t>Real:</a:t>
            </a:r>
          </a:p>
          <a:p>
            <a:pPr lvl="1"/>
            <a:r>
              <a:rPr lang="pt-BR" b="1" i="1" dirty="0" err="1" smtClean="0"/>
              <a:t>float</a:t>
            </a:r>
            <a:r>
              <a:rPr lang="pt-BR" i="1" dirty="0" smtClean="0"/>
              <a:t> decimal </a:t>
            </a:r>
            <a:r>
              <a:rPr lang="pt-BR" i="1" dirty="0"/>
              <a:t>= 3</a:t>
            </a:r>
            <a:r>
              <a:rPr lang="pt-BR" i="1" dirty="0" smtClean="0"/>
              <a:t>;</a:t>
            </a:r>
          </a:p>
          <a:p>
            <a:r>
              <a:rPr lang="pt-BR" i="1" dirty="0" err="1" smtClean="0"/>
              <a:t>Caracter</a:t>
            </a:r>
            <a:r>
              <a:rPr lang="pt-BR" i="1" dirty="0" smtClean="0"/>
              <a:t>:</a:t>
            </a:r>
          </a:p>
          <a:p>
            <a:pPr lvl="1"/>
            <a:r>
              <a:rPr lang="pt-BR" b="1" i="1" dirty="0" smtClean="0"/>
              <a:t>char</a:t>
            </a:r>
            <a:r>
              <a:rPr lang="pt-BR" i="1" dirty="0" smtClean="0"/>
              <a:t> letra </a:t>
            </a:r>
            <a:r>
              <a:rPr lang="pt-BR" i="1" dirty="0"/>
              <a:t>= </a:t>
            </a:r>
            <a:r>
              <a:rPr lang="pt-BR" i="1" dirty="0" smtClean="0"/>
              <a:t>‘a’;</a:t>
            </a:r>
          </a:p>
        </p:txBody>
      </p:sp>
    </p:spTree>
    <p:extLst>
      <p:ext uri="{BB962C8B-B14F-4D97-AF65-F5344CB8AC3E}">
        <p14:creationId xmlns:p14="http://schemas.microsoft.com/office/powerpoint/2010/main" val="1418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uvem 11"/>
          <p:cNvSpPr/>
          <p:nvPr/>
        </p:nvSpPr>
        <p:spPr>
          <a:xfrm>
            <a:off x="4937421" y="2688812"/>
            <a:ext cx="3162972" cy="1323098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pt-BR" sz="1400" dirty="0">
              <a:solidFill>
                <a:srgbClr val="008080"/>
              </a:solidFill>
              <a:latin typeface="Bitstream Vera Sans Mono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pt-BR" b="1" dirty="0"/>
              <a:t>Desafio </a:t>
            </a:r>
            <a:r>
              <a:rPr lang="pt-BR" b="1" dirty="0" smtClean="0"/>
              <a:t>03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Variar </a:t>
            </a:r>
            <a:r>
              <a:rPr lang="pt-BR" dirty="0"/>
              <a:t>brilho do LED de acordo com a leitura </a:t>
            </a:r>
            <a:r>
              <a:rPr lang="pt-BR" dirty="0" smtClean="0"/>
              <a:t>do potenciômetro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87624" y="2856321"/>
                <a:ext cx="1898473" cy="854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350" b="1" dirty="0" smtClean="0">
                    <a:solidFill>
                      <a:srgbClr val="008080"/>
                    </a:solidFill>
                    <a:latin typeface="Bitstream Vera Sans Mono"/>
                  </a:rPr>
                  <a:t>Valor</a:t>
                </a:r>
                <a:r>
                  <a:rPr lang="pt-BR" sz="1350" dirty="0" smtClean="0">
                    <a:solidFill>
                      <a:srgbClr val="008080"/>
                    </a:solidFill>
                    <a:latin typeface="Bitstream Vera Sans Mono"/>
                  </a:rPr>
                  <a:t>	</a:t>
                </a:r>
                <a:r>
                  <a:rPr lang="pt-BR" sz="1350" b="1" dirty="0" smtClean="0">
                    <a:solidFill>
                      <a:srgbClr val="008080"/>
                    </a:solidFill>
                    <a:latin typeface="Bitstream Vera Sans Mono"/>
                  </a:rPr>
                  <a:t>Máximo</a:t>
                </a:r>
              </a:p>
              <a:p>
                <a:endParaRPr lang="pt-BR" sz="900" dirty="0">
                  <a:solidFill>
                    <a:srgbClr val="008080"/>
                  </a:solidFill>
                  <a:latin typeface="Bitstream Vera Sans Mon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350" i="1">
                            <a:solidFill>
                              <a:srgbClr val="0080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350" i="1">
                            <a:solidFill>
                              <a:srgbClr val="00808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1350" i="1">
                            <a:solidFill>
                              <a:srgbClr val="008080"/>
                            </a:solidFill>
                            <a:latin typeface="Cambria Math" panose="02040503050406030204" pitchFamily="18" charset="0"/>
                          </a:rPr>
                          <m:t>𝐴𝐷𝐶</m:t>
                        </m:r>
                      </m:sub>
                    </m:sSub>
                  </m:oMath>
                </a14:m>
                <a:r>
                  <a:rPr lang="pt-BR" sz="1350" dirty="0">
                    <a:solidFill>
                      <a:srgbClr val="008080"/>
                    </a:solidFill>
                    <a:latin typeface="Bitstream Vera Sans Mono"/>
                  </a:rPr>
                  <a:t>	</a:t>
                </a:r>
                <a:r>
                  <a:rPr lang="pt-BR" sz="1350" dirty="0" smtClean="0">
                    <a:solidFill>
                      <a:srgbClr val="008080"/>
                    </a:solidFill>
                    <a:latin typeface="Bitstream Vera Sans Mono"/>
                  </a:rPr>
                  <a:t>1023</a:t>
                </a:r>
                <a:endParaRPr lang="pt-BR" sz="1350" dirty="0">
                  <a:solidFill>
                    <a:srgbClr val="008080"/>
                  </a:solidFill>
                  <a:latin typeface="Bitstream Vera Sans Mon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350" i="1">
                            <a:solidFill>
                              <a:srgbClr val="0080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350" i="1">
                            <a:solidFill>
                              <a:srgbClr val="00808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1350" i="1">
                            <a:solidFill>
                              <a:srgbClr val="008080"/>
                            </a:solidFill>
                            <a:latin typeface="Cambria Math" panose="02040503050406030204" pitchFamily="18" charset="0"/>
                          </a:rPr>
                          <m:t>𝑃𝑊𝑀</m:t>
                        </m:r>
                      </m:sub>
                    </m:sSub>
                  </m:oMath>
                </a14:m>
                <a:r>
                  <a:rPr lang="pt-BR" sz="1350" dirty="0">
                    <a:solidFill>
                      <a:srgbClr val="008080"/>
                    </a:solidFill>
                    <a:latin typeface="Bitstream Vera Sans Mono"/>
                  </a:rPr>
                  <a:t>	</a:t>
                </a:r>
                <a:r>
                  <a:rPr lang="pt-BR" sz="1350" dirty="0" smtClean="0">
                    <a:solidFill>
                      <a:srgbClr val="008080"/>
                    </a:solidFill>
                    <a:latin typeface="Bitstream Vera Sans Mono"/>
                  </a:rPr>
                  <a:t>255</a:t>
                </a:r>
                <a:endParaRPr lang="pt-BR" sz="1350" dirty="0">
                  <a:solidFill>
                    <a:srgbClr val="008080"/>
                  </a:solidFill>
                  <a:latin typeface="Bitstream Vera Sans Mono"/>
                </a:endParaRP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856321"/>
                <a:ext cx="1898473" cy="854080"/>
              </a:xfrm>
              <a:prstGeom prst="rect">
                <a:avLst/>
              </a:prstGeom>
              <a:blipFill rotWithShape="0">
                <a:blip r:embed="rId2"/>
                <a:stretch>
                  <a:fillRect l="-965" t="-1429" b="-6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5638034" y="3003798"/>
                <a:ext cx="1837042" cy="559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50" i="1" smtClean="0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b="0" i="1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350" b="0" i="1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</a:rPr>
                            <m:t>𝑃𝑊𝑀</m:t>
                          </m:r>
                        </m:sub>
                      </m:sSub>
                      <m:r>
                        <a:rPr lang="pt-BR" sz="1350" b="0" i="1">
                          <a:solidFill>
                            <a:srgbClr val="00808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1350" i="1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b="0" i="1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sz="1350" b="0" i="1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</a:rPr>
                            <m:t>𝐴𝐷𝐶</m:t>
                          </m:r>
                        </m:sub>
                      </m:sSub>
                      <m:d>
                        <m:dPr>
                          <m:ctrlPr>
                            <a:rPr lang="pt-BR" sz="1350" i="1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350" i="1">
                                  <a:solidFill>
                                    <a:srgbClr val="008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350" b="0" i="1">
                                  <a:solidFill>
                                    <a:srgbClr val="008080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num>
                            <m:den>
                              <m:r>
                                <a:rPr lang="pt-BR" sz="1350" b="0" i="1">
                                  <a:solidFill>
                                    <a:srgbClr val="008080"/>
                                  </a:solidFill>
                                  <a:latin typeface="Cambria Math" panose="02040503050406030204" pitchFamily="18" charset="0"/>
                                </a:rPr>
                                <m:t>1023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sz="1350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34" y="3003798"/>
                <a:ext cx="1837042" cy="5591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59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95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551793" y="1289559"/>
            <a:ext cx="172744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</a:p>
          <a:p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setup()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OUTPUT);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Retângulo 5"/>
          <p:cNvSpPr/>
          <p:nvPr/>
        </p:nvSpPr>
        <p:spPr>
          <a:xfrm>
            <a:off x="1524085" y="2328306"/>
            <a:ext cx="187296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loop()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 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Vadc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Vpwm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Vadc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Vpwm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Vadc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*255)/1023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" name="Retângulo 2"/>
          <p:cNvSpPr/>
          <p:nvPr/>
        </p:nvSpPr>
        <p:spPr>
          <a:xfrm>
            <a:off x="1524085" y="3473727"/>
            <a:ext cx="162145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Vpwm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(200);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pt-BR" sz="900" dirty="0"/>
          </a:p>
        </p:txBody>
      </p:sp>
      <p:pic>
        <p:nvPicPr>
          <p:cNvPr id="2" name="Imagem 1" descr="Autodesk Circuits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1" t="43769" r="30543" b="6784"/>
          <a:stretch/>
        </p:blipFill>
        <p:spPr>
          <a:xfrm>
            <a:off x="3320657" y="1390106"/>
            <a:ext cx="4483565" cy="2232707"/>
          </a:xfrm>
          <a:prstGeom prst="rect">
            <a:avLst/>
          </a:prstGeom>
        </p:spPr>
      </p:pic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20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Comunicação </a:t>
            </a:r>
            <a:r>
              <a:rPr lang="pt-BR" b="1" dirty="0" smtClean="0"/>
              <a:t>Serial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29171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8080"/>
                </a:solidFill>
                <a:latin typeface="Bitstream Vera Sans Mono" pitchFamily="49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008080"/>
                </a:solidFill>
                <a:latin typeface="Bitstream Vera Sans Mono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8080"/>
                </a:solidFill>
                <a:latin typeface="Bitstream Vera Sans Mono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8080"/>
                </a:solidFill>
                <a:latin typeface="Bitstream Vera Sans Mono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8080"/>
                </a:solidFill>
                <a:latin typeface="Bitstream Vera Sans Mono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endParaRPr lang="pt-BR" dirty="0" smtClean="0"/>
          </a:p>
          <a:p>
            <a:pPr algn="just"/>
            <a:r>
              <a:rPr lang="pt-BR" dirty="0" smtClean="0"/>
              <a:t>Transmitir informações entre pessoas ou objetos.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Por que se comunicar?</a:t>
            </a:r>
            <a:endParaRPr lang="pt-BR" b="1" dirty="0"/>
          </a:p>
        </p:txBody>
      </p:sp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61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611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Comunicação Serial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Transmitir </a:t>
            </a:r>
            <a:r>
              <a:rPr lang="pt-BR" dirty="0"/>
              <a:t>dados de modo </a:t>
            </a:r>
            <a:r>
              <a:rPr lang="pt-BR" dirty="0" smtClean="0"/>
              <a:t>simples;</a:t>
            </a:r>
          </a:p>
          <a:p>
            <a:pPr algn="just"/>
            <a:r>
              <a:rPr lang="pt-BR" dirty="0" smtClean="0"/>
              <a:t>Trocar </a:t>
            </a:r>
            <a:r>
              <a:rPr lang="pt-BR" dirty="0"/>
              <a:t>informações entre </a:t>
            </a:r>
            <a:r>
              <a:rPr lang="pt-BR" dirty="0" smtClean="0"/>
              <a:t>dispositivos;</a:t>
            </a:r>
          </a:p>
          <a:p>
            <a:pPr algn="just"/>
            <a:r>
              <a:rPr lang="pt-BR" dirty="0" smtClean="0"/>
              <a:t>Recepção </a:t>
            </a:r>
            <a:r>
              <a:rPr lang="pt-BR" dirty="0"/>
              <a:t>(</a:t>
            </a:r>
            <a:r>
              <a:rPr lang="pt-BR" dirty="0" err="1"/>
              <a:t>Rx</a:t>
            </a:r>
            <a:r>
              <a:rPr lang="pt-BR" dirty="0"/>
              <a:t>) e transmissão (</a:t>
            </a:r>
            <a:r>
              <a:rPr lang="pt-BR" dirty="0" err="1"/>
              <a:t>Tx</a:t>
            </a:r>
            <a:r>
              <a:rPr lang="pt-BR" dirty="0" smtClean="0"/>
              <a:t>).</a:t>
            </a:r>
            <a:endParaRPr lang="pt-BR" dirty="0"/>
          </a:p>
        </p:txBody>
      </p:sp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62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65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Comunicação </a:t>
            </a:r>
            <a:r>
              <a:rPr lang="pt-BR" b="1" dirty="0" smtClean="0"/>
              <a:t>Serial</a:t>
            </a:r>
            <a:endParaRPr lang="pt-BR" b="1" dirty="0"/>
          </a:p>
        </p:txBody>
      </p:sp>
      <p:pic>
        <p:nvPicPr>
          <p:cNvPr id="4" name="Espaço Reservado para Conteúdo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1"/>
          <a:stretch/>
        </p:blipFill>
        <p:spPr>
          <a:xfrm>
            <a:off x="2185988" y="1894844"/>
            <a:ext cx="4772025" cy="1773537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112644" y="3040809"/>
            <a:ext cx="595223" cy="40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63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79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Variáveis</a:t>
            </a:r>
          </a:p>
        </p:txBody>
      </p:sp>
      <p:graphicFrame>
        <p:nvGraphicFramePr>
          <p:cNvPr id="5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848342"/>
              </p:ext>
            </p:extLst>
          </p:nvPr>
        </p:nvGraphicFramePr>
        <p:xfrm>
          <a:off x="2631504" y="1347614"/>
          <a:ext cx="3960440" cy="22555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023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58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pt-BR" sz="1400" u="sng" dirty="0"/>
                        <a:t>Tipos de variáveis</a:t>
                      </a:r>
                      <a:endParaRPr lang="pt-BR" sz="1400" b="1" u="sng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u="sng" dirty="0"/>
                        <a:t>Espaço</a:t>
                      </a:r>
                      <a:r>
                        <a:rPr lang="pt-BR" sz="1400" u="sng" baseline="0" dirty="0"/>
                        <a:t> de armazenamento</a:t>
                      </a:r>
                      <a:endParaRPr lang="pt-BR" sz="1400" b="1" u="sng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 smtClean="0"/>
                        <a:t>bool</a:t>
                      </a:r>
                      <a:endParaRPr lang="pt-BR" sz="1400" b="1" i="1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/>
                        <a:t>1bit (0</a:t>
                      </a:r>
                      <a:r>
                        <a:rPr lang="pt-BR" sz="1400" baseline="0" dirty="0"/>
                        <a:t> ou 1 / </a:t>
                      </a:r>
                      <a:r>
                        <a:rPr lang="pt-BR" sz="1400" baseline="0" dirty="0" err="1"/>
                        <a:t>t</a:t>
                      </a:r>
                      <a:r>
                        <a:rPr lang="pt-BR" sz="1400" baseline="0" dirty="0" err="1" smtClean="0"/>
                        <a:t>rue</a:t>
                      </a:r>
                      <a:r>
                        <a:rPr lang="pt-BR" sz="1400" baseline="0" dirty="0" smtClean="0"/>
                        <a:t> </a:t>
                      </a:r>
                      <a:r>
                        <a:rPr lang="pt-BR" sz="1400" baseline="0" dirty="0"/>
                        <a:t>ou f</a:t>
                      </a:r>
                      <a:r>
                        <a:rPr lang="pt-BR" sz="1400" baseline="0" dirty="0" smtClean="0"/>
                        <a:t>alse</a:t>
                      </a:r>
                      <a:r>
                        <a:rPr lang="pt-BR" sz="1400" dirty="0"/>
                        <a:t>)</a:t>
                      </a:r>
                      <a:endParaRPr lang="pt-BR" sz="1400" b="0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/>
                      <a:r>
                        <a:rPr lang="pt-BR" sz="1400" dirty="0"/>
                        <a:t>byte</a:t>
                      </a:r>
                      <a:endParaRPr lang="pt-BR" sz="1400" b="1" i="1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/>
                        <a:t>8 bits</a:t>
                      </a:r>
                      <a:endParaRPr lang="pt-BR" sz="1400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/>
                      <a:r>
                        <a:rPr lang="pt-BR" sz="1400" dirty="0"/>
                        <a:t>char </a:t>
                      </a:r>
                      <a:endParaRPr lang="pt-BR" sz="1400" b="1" i="1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/>
                        <a:t>8 bits</a:t>
                      </a:r>
                      <a:endParaRPr lang="pt-BR" sz="1400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/>
                        <a:t>int</a:t>
                      </a:r>
                      <a:endParaRPr lang="pt-BR" sz="1400" b="1" i="1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/>
                        <a:t>16 bits</a:t>
                      </a:r>
                      <a:endParaRPr lang="pt-BR" sz="1400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/>
                        <a:t>long</a:t>
                      </a:r>
                      <a:endParaRPr lang="pt-BR" sz="1400" b="1" i="1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/>
                        <a:t>32 bits</a:t>
                      </a:r>
                      <a:endParaRPr lang="pt-BR" sz="1400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/>
                        <a:t>float</a:t>
                      </a:r>
                      <a:endParaRPr lang="pt-BR" sz="1400" b="1" i="1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/>
                        <a:t>32</a:t>
                      </a:r>
                      <a:r>
                        <a:rPr lang="pt-BR" sz="1400" baseline="0" dirty="0"/>
                        <a:t> bits</a:t>
                      </a:r>
                      <a:endParaRPr lang="pt-BR" sz="1400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/>
                        <a:t>double</a:t>
                      </a:r>
                      <a:endParaRPr lang="pt-BR" sz="1400" b="1" i="1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/>
                        <a:t>32 bits* 64 bits**</a:t>
                      </a:r>
                      <a:endParaRPr lang="pt-BR" sz="1400" dirty="0">
                        <a:solidFill>
                          <a:srgbClr val="008080"/>
                        </a:solidFill>
                        <a:latin typeface="Bitstream Vera Sans Mono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552056" y="3723878"/>
            <a:ext cx="40398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latin typeface="Bitstream Vera Sans Mono"/>
              </a:rPr>
              <a:t>*    </a:t>
            </a:r>
            <a:r>
              <a:rPr lang="pt-BR" sz="1350" dirty="0" err="1" smtClean="0">
                <a:latin typeface="Bitstream Vera Sans Mono"/>
              </a:rPr>
              <a:t>Arduino</a:t>
            </a:r>
            <a:r>
              <a:rPr lang="pt-BR" sz="1350" dirty="0" smtClean="0">
                <a:latin typeface="Bitstream Vera Sans Mono"/>
              </a:rPr>
              <a:t> </a:t>
            </a:r>
            <a:r>
              <a:rPr lang="pt-BR" sz="1350" dirty="0">
                <a:latin typeface="Bitstream Vera Sans Mono"/>
              </a:rPr>
              <a:t>UNO e placas com ATMEGA</a:t>
            </a:r>
          </a:p>
          <a:p>
            <a:r>
              <a:rPr lang="pt-BR" sz="1350" dirty="0">
                <a:latin typeface="Bitstream Vera Sans Mono"/>
              </a:rPr>
              <a:t>**   </a:t>
            </a:r>
            <a:r>
              <a:rPr lang="pt-BR" sz="1350" dirty="0" err="1">
                <a:latin typeface="Bitstream Vera Sans Mono"/>
              </a:rPr>
              <a:t>Arduino</a:t>
            </a:r>
            <a:r>
              <a:rPr lang="pt-BR" sz="1350" dirty="0">
                <a:latin typeface="Bitstream Vera Sans Mono"/>
              </a:rPr>
              <a:t> </a:t>
            </a:r>
            <a:r>
              <a:rPr lang="pt-BR" sz="1350" dirty="0" err="1">
                <a:latin typeface="Bitstream Vera Sans Mono"/>
              </a:rPr>
              <a:t>Due</a:t>
            </a:r>
            <a:endParaRPr lang="pt-BR" sz="1350" dirty="0">
              <a:latin typeface="Bitstream Vera Sans Mono"/>
            </a:endParaRPr>
          </a:p>
        </p:txBody>
      </p:sp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64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53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Protocolo de comunicação</a:t>
            </a:r>
          </a:p>
        </p:txBody>
      </p:sp>
      <p:sp>
        <p:nvSpPr>
          <p:cNvPr id="4" name="Retângulo 3"/>
          <p:cNvSpPr/>
          <p:nvPr/>
        </p:nvSpPr>
        <p:spPr>
          <a:xfrm>
            <a:off x="2031748" y="1405319"/>
            <a:ext cx="886364" cy="556404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b="1" dirty="0">
                <a:solidFill>
                  <a:srgbClr val="008080"/>
                </a:solidFill>
                <a:latin typeface="Bitstream Vera Sans Mono"/>
              </a:rPr>
              <a:t>Bit de Início</a:t>
            </a:r>
          </a:p>
        </p:txBody>
      </p:sp>
      <p:sp>
        <p:nvSpPr>
          <p:cNvPr id="5" name="Retângulo 4"/>
          <p:cNvSpPr/>
          <p:nvPr/>
        </p:nvSpPr>
        <p:spPr>
          <a:xfrm>
            <a:off x="2918112" y="1405319"/>
            <a:ext cx="2361482" cy="556404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b="1" dirty="0">
                <a:solidFill>
                  <a:srgbClr val="008080"/>
                </a:solidFill>
                <a:latin typeface="Bitstream Vera Sans Mono"/>
              </a:rPr>
              <a:t>Dado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79594" y="1405319"/>
            <a:ext cx="1020598" cy="556404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b="1" dirty="0">
                <a:solidFill>
                  <a:srgbClr val="008080"/>
                </a:solidFill>
                <a:latin typeface="Bitstream Vera Sans Mono"/>
              </a:rPr>
              <a:t>Bit de Paridade</a:t>
            </a:r>
          </a:p>
        </p:txBody>
      </p:sp>
      <p:sp>
        <p:nvSpPr>
          <p:cNvPr id="7" name="Retângulo 6"/>
          <p:cNvSpPr/>
          <p:nvPr/>
        </p:nvSpPr>
        <p:spPr>
          <a:xfrm>
            <a:off x="6307665" y="1405319"/>
            <a:ext cx="802256" cy="556404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b="1" dirty="0">
                <a:solidFill>
                  <a:srgbClr val="008080"/>
                </a:solidFill>
                <a:latin typeface="Bitstream Vera Sans Mono"/>
              </a:rPr>
              <a:t>Bit de Fim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3568" y="2051325"/>
            <a:ext cx="432047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Exemplo: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350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Enviar </a:t>
            </a:r>
            <a:r>
              <a:rPr lang="pt-BR" sz="1350" dirty="0" err="1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caracter</a:t>
            </a:r>
            <a:r>
              <a:rPr lang="pt-BR" sz="1350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 ‘A’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pt-BR" sz="1350" dirty="0" smtClean="0">
              <a:solidFill>
                <a:srgbClr val="008080"/>
              </a:solidFill>
              <a:latin typeface="Bitstream Vera Sans Mono"/>
              <a:cs typeface="Times New Roman" panose="02020603050405020304" pitchFamily="18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pt-BR" sz="1350" dirty="0" smtClean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65</a:t>
            </a:r>
            <a:r>
              <a:rPr lang="pt-BR" sz="1350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		</a:t>
            </a:r>
            <a:r>
              <a:rPr lang="pt-BR" sz="1350" dirty="0" smtClean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           decimal</a:t>
            </a:r>
            <a:endParaRPr lang="pt-BR" sz="1350" dirty="0">
              <a:solidFill>
                <a:srgbClr val="008080"/>
              </a:solidFill>
              <a:latin typeface="Bitstream Vera Sans Mono"/>
              <a:cs typeface="Times New Roman" panose="02020603050405020304" pitchFamily="18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pt-BR" sz="1350" dirty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01000001	</a:t>
            </a:r>
            <a:r>
              <a:rPr lang="pt-BR" sz="1350" dirty="0" smtClean="0">
                <a:solidFill>
                  <a:srgbClr val="008080"/>
                </a:solidFill>
                <a:latin typeface="Bitstream Vera Sans Mono"/>
                <a:cs typeface="Times New Roman" panose="02020603050405020304" pitchFamily="18" charset="0"/>
              </a:rPr>
              <a:t>           binário</a:t>
            </a:r>
            <a:endParaRPr lang="pt-BR" sz="1350" dirty="0">
              <a:solidFill>
                <a:srgbClr val="008080"/>
              </a:solidFill>
              <a:latin typeface="Bitstream Vera Sans Mono"/>
              <a:cs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507690" y="3331569"/>
            <a:ext cx="14350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Paridade</a:t>
            </a:r>
            <a:r>
              <a:rPr lang="pt-BR" sz="1350" dirty="0">
                <a:latin typeface="Bitstream Vera Sans Mono"/>
              </a:rPr>
              <a:t> </a:t>
            </a:r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par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11" y="3189599"/>
            <a:ext cx="4293394" cy="62865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299299" y="4080897"/>
            <a:ext cx="16433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Paridade ímpar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611" y="3912206"/>
            <a:ext cx="4264819" cy="557213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>
            <a:off x="2730592" y="3018971"/>
            <a:ext cx="634041" cy="17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2730591" y="2805083"/>
            <a:ext cx="634041" cy="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65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87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Monitor </a:t>
            </a:r>
            <a:r>
              <a:rPr lang="pt-BR" b="1" dirty="0"/>
              <a:t>serial?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6" t="6183" r="26418" b="6455"/>
          <a:stretch/>
        </p:blipFill>
        <p:spPr>
          <a:xfrm>
            <a:off x="1614487" y="2568232"/>
            <a:ext cx="595223" cy="1132782"/>
          </a:xfrm>
          <a:prstGeom prst="rect">
            <a:avLst/>
          </a:prstGeom>
        </p:spPr>
      </p:pic>
      <p:sp>
        <p:nvSpPr>
          <p:cNvPr id="5" name="Nuvem 4"/>
          <p:cNvSpPr/>
          <p:nvPr/>
        </p:nvSpPr>
        <p:spPr>
          <a:xfrm>
            <a:off x="2132882" y="1995686"/>
            <a:ext cx="2079078" cy="95103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Vamos relembrar!!!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2099" t="1434" r="1305" b="244"/>
          <a:stretch/>
        </p:blipFill>
        <p:spPr>
          <a:xfrm>
            <a:off x="4932040" y="1364833"/>
            <a:ext cx="2321544" cy="316376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588224" y="1364833"/>
            <a:ext cx="815197" cy="1134909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Texto explicativo retangular 8"/>
          <p:cNvSpPr/>
          <p:nvPr/>
        </p:nvSpPr>
        <p:spPr>
          <a:xfrm>
            <a:off x="6849447" y="1063229"/>
            <a:ext cx="964002" cy="347191"/>
          </a:xfrm>
          <a:prstGeom prst="wedgeRectCallou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0" dirty="0"/>
              <a:t>Clique aqui.</a:t>
            </a:r>
          </a:p>
        </p:txBody>
      </p:sp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796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Monitor serial!!!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268016"/>
            <a:ext cx="3377241" cy="296185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712344" y="1785669"/>
            <a:ext cx="317021" cy="1203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7" name="Conector de seta reta 6"/>
          <p:cNvCxnSpPr>
            <a:stCxn id="9" idx="1"/>
          </p:cNvCxnSpPr>
          <p:nvPr/>
        </p:nvCxnSpPr>
        <p:spPr>
          <a:xfrm flipH="1" flipV="1">
            <a:off x="2262279" y="1378073"/>
            <a:ext cx="3694260" cy="145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9" name="Retângulo de cantos arredondados 8"/>
          <p:cNvSpPr/>
          <p:nvPr/>
        </p:nvSpPr>
        <p:spPr>
          <a:xfrm>
            <a:off x="5956539" y="1268017"/>
            <a:ext cx="2359877" cy="511115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Nome da porta serial</a:t>
            </a:r>
          </a:p>
        </p:txBody>
      </p:sp>
      <p:cxnSp>
        <p:nvCxnSpPr>
          <p:cNvPr id="12" name="Conector de seta reta 11"/>
          <p:cNvCxnSpPr>
            <a:stCxn id="13" idx="1"/>
          </p:cNvCxnSpPr>
          <p:nvPr/>
        </p:nvCxnSpPr>
        <p:spPr>
          <a:xfrm flipH="1" flipV="1">
            <a:off x="2262280" y="1633629"/>
            <a:ext cx="3694258" cy="583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3" name="Retângulo de cantos arredondados 12"/>
          <p:cNvSpPr/>
          <p:nvPr/>
        </p:nvSpPr>
        <p:spPr>
          <a:xfrm>
            <a:off x="5956538" y="1961311"/>
            <a:ext cx="2359878" cy="511115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Escrever dados para serem enviados</a:t>
            </a:r>
          </a:p>
        </p:txBody>
      </p:sp>
      <p:cxnSp>
        <p:nvCxnSpPr>
          <p:cNvPr id="15" name="Conector de seta reta 14"/>
          <p:cNvCxnSpPr/>
          <p:nvPr/>
        </p:nvCxnSpPr>
        <p:spPr>
          <a:xfrm flipH="1" flipV="1">
            <a:off x="2262277" y="1889185"/>
            <a:ext cx="3694262" cy="1152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5956540" y="2773304"/>
            <a:ext cx="2359876" cy="511115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Dados recebidos pela serial do </a:t>
            </a:r>
            <a:r>
              <a:rPr lang="pt-BR" sz="1350" dirty="0" err="1">
                <a:solidFill>
                  <a:srgbClr val="008080"/>
                </a:solidFill>
                <a:latin typeface="Bitstream Vera Sans Mono"/>
              </a:rPr>
              <a:t>Arduino</a:t>
            </a:r>
            <a:endParaRPr lang="pt-BR" sz="1350" dirty="0">
              <a:solidFill>
                <a:srgbClr val="008080"/>
              </a:solidFill>
              <a:latin typeface="Bitstream Vera Sans Mono"/>
            </a:endParaRPr>
          </a:p>
        </p:txBody>
      </p:sp>
      <p:cxnSp>
        <p:nvCxnSpPr>
          <p:cNvPr id="23" name="Conector de seta reta 22"/>
          <p:cNvCxnSpPr>
            <a:stCxn id="24" idx="1"/>
          </p:cNvCxnSpPr>
          <p:nvPr/>
        </p:nvCxnSpPr>
        <p:spPr>
          <a:xfrm flipH="1">
            <a:off x="4889022" y="3745630"/>
            <a:ext cx="1067516" cy="283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4" name="Retângulo de cantos arredondados 23"/>
          <p:cNvSpPr/>
          <p:nvPr/>
        </p:nvSpPr>
        <p:spPr>
          <a:xfrm>
            <a:off x="5956538" y="3490072"/>
            <a:ext cx="2359877" cy="511115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50" dirty="0">
                <a:solidFill>
                  <a:srgbClr val="008080"/>
                </a:solidFill>
                <a:latin typeface="Bitstream Vera Sans Mono"/>
              </a:rPr>
              <a:t>Velocidade da porta serial</a:t>
            </a:r>
          </a:p>
        </p:txBody>
      </p:sp>
      <p:sp>
        <p:nvSpPr>
          <p:cNvPr id="18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67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09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Estruturas de controle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Condicional:</a:t>
            </a:r>
          </a:p>
          <a:p>
            <a:pPr lvl="1"/>
            <a:endParaRPr lang="pt-BR" dirty="0" smtClean="0"/>
          </a:p>
          <a:p>
            <a:pPr lvl="1" algn="just"/>
            <a:r>
              <a:rPr lang="pt-BR" dirty="0" smtClean="0"/>
              <a:t>Possibilita </a:t>
            </a:r>
            <a:r>
              <a:rPr lang="pt-BR" dirty="0"/>
              <a:t>a escolha de </a:t>
            </a:r>
            <a:r>
              <a:rPr lang="pt-BR" dirty="0" smtClean="0"/>
              <a:t>ações a </a:t>
            </a:r>
            <a:r>
              <a:rPr lang="pt-BR" dirty="0"/>
              <a:t>serem executadas quando determinadas condições são ou não satisfeitas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692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i="1" dirty="0" err="1"/>
              <a:t>Serial.begin</a:t>
            </a:r>
            <a:r>
              <a:rPr lang="pt-BR" i="1" dirty="0"/>
              <a:t>(velocidade);</a:t>
            </a:r>
          </a:p>
          <a:p>
            <a:pPr lvl="1"/>
            <a:r>
              <a:rPr lang="pt-BR" dirty="0"/>
              <a:t>Entrada:</a:t>
            </a:r>
          </a:p>
          <a:p>
            <a:pPr lvl="2"/>
            <a:r>
              <a:rPr lang="pt-BR" i="1" dirty="0"/>
              <a:t>velocidade</a:t>
            </a:r>
            <a:r>
              <a:rPr lang="pt-BR" dirty="0"/>
              <a:t> = </a:t>
            </a:r>
            <a:r>
              <a:rPr lang="en-US" dirty="0"/>
              <a:t>300, 600, 1200, 2400, 4800, </a:t>
            </a:r>
            <a:r>
              <a:rPr lang="en-US" b="1" dirty="0"/>
              <a:t>9600</a:t>
            </a:r>
            <a:r>
              <a:rPr lang="en-US" dirty="0"/>
              <a:t>, 14400, 19200, 28800, 38400, 57600 </a:t>
            </a:r>
            <a:r>
              <a:rPr lang="en-US" dirty="0" err="1"/>
              <a:t>ou</a:t>
            </a:r>
            <a:r>
              <a:rPr lang="en-US" dirty="0"/>
              <a:t> 115200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b="1" i="1" dirty="0" err="1"/>
              <a:t>Serial.print</a:t>
            </a:r>
            <a:r>
              <a:rPr lang="pt-BR" i="1" dirty="0"/>
              <a:t>(valor, formato);</a:t>
            </a:r>
          </a:p>
          <a:p>
            <a:pPr lvl="1"/>
            <a:r>
              <a:rPr lang="pt-BR" dirty="0"/>
              <a:t>Entradas:</a:t>
            </a:r>
          </a:p>
          <a:p>
            <a:pPr lvl="2"/>
            <a:r>
              <a:rPr lang="pt-BR" i="1" dirty="0"/>
              <a:t>valor</a:t>
            </a:r>
            <a:r>
              <a:rPr lang="pt-BR" dirty="0"/>
              <a:t> = </a:t>
            </a:r>
            <a:r>
              <a:rPr lang="pt-BR" dirty="0" smtClean="0"/>
              <a:t>dado a ser enviado pela </a:t>
            </a:r>
            <a:r>
              <a:rPr lang="pt-BR" dirty="0"/>
              <a:t>serial;</a:t>
            </a:r>
          </a:p>
          <a:p>
            <a:pPr lvl="2"/>
            <a:r>
              <a:rPr lang="pt-BR" i="1" dirty="0"/>
              <a:t>formato</a:t>
            </a:r>
            <a:r>
              <a:rPr lang="pt-BR" dirty="0"/>
              <a:t> = </a:t>
            </a:r>
            <a:r>
              <a:rPr lang="pt-BR" b="1" dirty="0"/>
              <a:t>BIN</a:t>
            </a:r>
            <a:r>
              <a:rPr lang="pt-BR" dirty="0"/>
              <a:t>, </a:t>
            </a:r>
            <a:r>
              <a:rPr lang="pt-BR" b="1" dirty="0"/>
              <a:t>OCT</a:t>
            </a:r>
            <a:r>
              <a:rPr lang="pt-BR" dirty="0"/>
              <a:t>, </a:t>
            </a:r>
            <a:r>
              <a:rPr lang="pt-BR" b="1" dirty="0"/>
              <a:t>DEC</a:t>
            </a:r>
            <a:r>
              <a:rPr lang="pt-BR" dirty="0"/>
              <a:t> e </a:t>
            </a:r>
            <a:r>
              <a:rPr lang="pt-BR" b="1" dirty="0"/>
              <a:t>HEX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68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13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b="1" i="1" dirty="0" err="1"/>
              <a:t>Serial.println</a:t>
            </a:r>
            <a:r>
              <a:rPr lang="pt-BR" i="1" dirty="0"/>
              <a:t>(valor, formato);</a:t>
            </a:r>
          </a:p>
          <a:p>
            <a:pPr lvl="1"/>
            <a:r>
              <a:rPr lang="pt-BR" dirty="0"/>
              <a:t>Entradas:</a:t>
            </a:r>
          </a:p>
          <a:p>
            <a:pPr lvl="2"/>
            <a:r>
              <a:rPr lang="pt-BR" i="1" dirty="0"/>
              <a:t>valor</a:t>
            </a:r>
            <a:r>
              <a:rPr lang="pt-BR" dirty="0"/>
              <a:t> = o que será impresso na serial;</a:t>
            </a:r>
          </a:p>
          <a:p>
            <a:pPr lvl="2"/>
            <a:r>
              <a:rPr lang="pt-BR" i="1" dirty="0"/>
              <a:t>formato</a:t>
            </a:r>
            <a:r>
              <a:rPr lang="pt-BR" dirty="0"/>
              <a:t> = BIN, OCT, DEC e HEX.</a:t>
            </a:r>
          </a:p>
          <a:p>
            <a:endParaRPr lang="pt-BR" dirty="0"/>
          </a:p>
          <a:p>
            <a:r>
              <a:rPr lang="pt-BR" i="1" dirty="0" smtClean="0"/>
              <a:t>tamanho</a:t>
            </a:r>
            <a:r>
              <a:rPr lang="pt-BR" b="1" i="1" dirty="0" smtClean="0"/>
              <a:t> </a:t>
            </a:r>
            <a:r>
              <a:rPr lang="pt-BR" i="1" dirty="0" smtClean="0"/>
              <a:t>=</a:t>
            </a:r>
            <a:r>
              <a:rPr lang="pt-BR" b="1" i="1" dirty="0" smtClean="0"/>
              <a:t> </a:t>
            </a:r>
            <a:r>
              <a:rPr lang="pt-BR" b="1" i="1" dirty="0" err="1" smtClean="0"/>
              <a:t>Serial.write</a:t>
            </a:r>
            <a:r>
              <a:rPr lang="pt-BR" i="1" dirty="0" smtClean="0"/>
              <a:t>(valor</a:t>
            </a:r>
            <a:r>
              <a:rPr lang="pt-BR" i="1" dirty="0"/>
              <a:t>, buffer);</a:t>
            </a:r>
          </a:p>
          <a:p>
            <a:pPr lvl="1"/>
            <a:r>
              <a:rPr lang="pt-BR" dirty="0"/>
              <a:t>Entradas:</a:t>
            </a:r>
          </a:p>
          <a:p>
            <a:pPr lvl="2"/>
            <a:r>
              <a:rPr lang="pt-BR" i="1" dirty="0"/>
              <a:t>valor</a:t>
            </a:r>
            <a:r>
              <a:rPr lang="pt-BR" dirty="0"/>
              <a:t> = d</a:t>
            </a:r>
            <a:r>
              <a:rPr lang="pt-BR" dirty="0" smtClean="0"/>
              <a:t>ado a ser enviado pela </a:t>
            </a:r>
            <a:r>
              <a:rPr lang="pt-BR" dirty="0"/>
              <a:t>serial;</a:t>
            </a:r>
          </a:p>
          <a:p>
            <a:pPr lvl="2"/>
            <a:r>
              <a:rPr lang="pt-BR" i="1" dirty="0"/>
              <a:t>buffer</a:t>
            </a:r>
            <a:r>
              <a:rPr lang="pt-BR" dirty="0"/>
              <a:t> = tamanho do buffer (caso seja um vetor ou conjunto de caracteres ou </a:t>
            </a:r>
            <a:r>
              <a:rPr lang="pt-BR" dirty="0" err="1"/>
              <a:t>strings</a:t>
            </a:r>
            <a:r>
              <a:rPr lang="pt-BR" dirty="0"/>
              <a:t>).</a:t>
            </a:r>
          </a:p>
          <a:p>
            <a:pPr lvl="1"/>
            <a:r>
              <a:rPr lang="pt-BR" dirty="0"/>
              <a:t>Saída:</a:t>
            </a:r>
          </a:p>
          <a:p>
            <a:pPr lvl="2"/>
            <a:r>
              <a:rPr lang="pt-BR" i="1" dirty="0" smtClean="0"/>
              <a:t>tamanho</a:t>
            </a:r>
            <a:r>
              <a:rPr lang="pt-BR" dirty="0" smtClean="0"/>
              <a:t> = Quantidade </a:t>
            </a:r>
            <a:r>
              <a:rPr lang="pt-BR" dirty="0"/>
              <a:t>de bytes escritos na serial.</a:t>
            </a:r>
          </a:p>
          <a:p>
            <a:endParaRPr lang="pt-BR" dirty="0"/>
          </a:p>
        </p:txBody>
      </p:sp>
      <p:sp>
        <p:nvSpPr>
          <p:cNvPr id="6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69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40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Atividade </a:t>
            </a:r>
            <a:r>
              <a:rPr lang="pt-BR" b="1" dirty="0" smtClean="0"/>
              <a:t>10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Imprimir a tabela </a:t>
            </a:r>
            <a:r>
              <a:rPr lang="pt-BR" dirty="0" smtClean="0"/>
              <a:t>ASCII, na seguinte ordem:</a:t>
            </a:r>
          </a:p>
          <a:p>
            <a:pPr lvl="1"/>
            <a:r>
              <a:rPr lang="pt-BR" dirty="0" smtClean="0"/>
              <a:t>[</a:t>
            </a:r>
            <a:r>
              <a:rPr lang="pt-BR" dirty="0" err="1" smtClean="0"/>
              <a:t>decimal,binário,caracter</a:t>
            </a:r>
            <a:r>
              <a:rPr lang="pt-BR" dirty="0"/>
              <a:t>]</a:t>
            </a:r>
          </a:p>
        </p:txBody>
      </p:sp>
      <p:sp>
        <p:nvSpPr>
          <p:cNvPr id="10" name="Nuvem 9"/>
          <p:cNvSpPr/>
          <p:nvPr/>
        </p:nvSpPr>
        <p:spPr>
          <a:xfrm>
            <a:off x="2105388" y="2693845"/>
            <a:ext cx="4933224" cy="1905811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b="1" i="1" dirty="0" err="1" smtClean="0">
                <a:solidFill>
                  <a:srgbClr val="008080"/>
                </a:solidFill>
                <a:latin typeface="Bitstream Vera Sans Mono"/>
              </a:rPr>
              <a:t>Serial.print</a:t>
            </a:r>
            <a:r>
              <a:rPr lang="pt-BR" sz="1400" i="1" dirty="0" smtClean="0">
                <a:solidFill>
                  <a:srgbClr val="008080"/>
                </a:solidFill>
                <a:latin typeface="Bitstream Vera Sans Mono"/>
              </a:rPr>
              <a:t>(valor, formato)</a:t>
            </a:r>
          </a:p>
          <a:p>
            <a:endParaRPr lang="pt-BR" sz="900" i="1" dirty="0" smtClean="0">
              <a:solidFill>
                <a:srgbClr val="008080"/>
              </a:solidFill>
              <a:latin typeface="Bitstream Vera Sans Mono"/>
            </a:endParaRPr>
          </a:p>
          <a:p>
            <a:r>
              <a:rPr lang="pt-BR" sz="1400" b="1" i="1" dirty="0" err="1" smtClean="0">
                <a:solidFill>
                  <a:srgbClr val="008080"/>
                </a:solidFill>
                <a:latin typeface="Bitstream Vera Sans Mono"/>
              </a:rPr>
              <a:t>Serial.print</a:t>
            </a:r>
            <a:r>
              <a:rPr lang="pt-BR" sz="1400" i="1" dirty="0" smtClean="0">
                <a:solidFill>
                  <a:srgbClr val="008080"/>
                </a:solidFill>
                <a:latin typeface="Bitstream Vera Sans Mono"/>
              </a:rPr>
              <a:t>(</a:t>
            </a:r>
            <a:r>
              <a:rPr lang="pt-BR" sz="1400" b="1" i="1" dirty="0" err="1" smtClean="0">
                <a:solidFill>
                  <a:srgbClr val="008080"/>
                </a:solidFill>
                <a:latin typeface="Bitstream Vera Sans Mono"/>
              </a:rPr>
              <a:t>int</a:t>
            </a:r>
            <a:r>
              <a:rPr lang="pt-BR" sz="1400" i="1" dirty="0" smtClean="0">
                <a:solidFill>
                  <a:srgbClr val="008080"/>
                </a:solidFill>
                <a:latin typeface="Bitstream Vera Sans Mono"/>
              </a:rPr>
              <a:t>(</a:t>
            </a:r>
            <a:r>
              <a:rPr lang="pt-BR" sz="1400" i="1" dirty="0" err="1" smtClean="0">
                <a:solidFill>
                  <a:srgbClr val="008080"/>
                </a:solidFill>
                <a:latin typeface="Bitstream Vera Sans Mono"/>
              </a:rPr>
              <a:t>variavel</a:t>
            </a:r>
            <a:r>
              <a:rPr lang="pt-BR" sz="1400" i="1" dirty="0" smtClean="0">
                <a:solidFill>
                  <a:srgbClr val="008080"/>
                </a:solidFill>
                <a:latin typeface="Bitstream Vera Sans Mono"/>
              </a:rPr>
              <a:t>))</a:t>
            </a:r>
          </a:p>
          <a:p>
            <a:endParaRPr lang="pt-BR" sz="900" i="1" dirty="0" smtClean="0">
              <a:solidFill>
                <a:srgbClr val="008080"/>
              </a:solidFill>
              <a:latin typeface="Bitstream Vera Sans Mono"/>
            </a:endParaRPr>
          </a:p>
          <a:p>
            <a:r>
              <a:rPr lang="pt-BR" sz="1400" b="1" i="1" dirty="0" err="1" smtClean="0">
                <a:solidFill>
                  <a:srgbClr val="008080"/>
                </a:solidFill>
                <a:latin typeface="Bitstream Vera Sans Mono"/>
              </a:rPr>
              <a:t>Serial.print</a:t>
            </a:r>
            <a:r>
              <a:rPr lang="pt-BR" sz="1400" i="1" dirty="0" smtClean="0">
                <a:solidFill>
                  <a:srgbClr val="008080"/>
                </a:solidFill>
                <a:latin typeface="Bitstream Vera Sans Mono"/>
              </a:rPr>
              <a:t>(</a:t>
            </a:r>
            <a:r>
              <a:rPr lang="pt-BR" sz="1400" b="1" i="1" dirty="0" smtClean="0">
                <a:solidFill>
                  <a:srgbClr val="008080"/>
                </a:solidFill>
                <a:latin typeface="Bitstream Vera Sans Mono"/>
              </a:rPr>
              <a:t>char</a:t>
            </a:r>
            <a:r>
              <a:rPr lang="pt-BR" sz="1400" i="1" dirty="0" smtClean="0">
                <a:solidFill>
                  <a:srgbClr val="008080"/>
                </a:solidFill>
                <a:latin typeface="Bitstream Vera Sans Mono"/>
              </a:rPr>
              <a:t>(</a:t>
            </a:r>
            <a:r>
              <a:rPr lang="pt-BR" sz="1400" i="1" dirty="0" err="1" smtClean="0">
                <a:solidFill>
                  <a:srgbClr val="008080"/>
                </a:solidFill>
                <a:latin typeface="Bitstream Vera Sans Mono"/>
              </a:rPr>
              <a:t>variavel</a:t>
            </a:r>
            <a:r>
              <a:rPr lang="pt-BR" sz="1400" i="1" dirty="0" smtClean="0">
                <a:solidFill>
                  <a:srgbClr val="008080"/>
                </a:solidFill>
                <a:latin typeface="Bitstream Vera Sans Mono"/>
              </a:rPr>
              <a:t>))</a:t>
            </a:r>
            <a:endParaRPr lang="pt-BR" sz="1400" i="1" dirty="0">
              <a:solidFill>
                <a:srgbClr val="008080"/>
              </a:solidFill>
              <a:latin typeface="Bitstream Vera Sans Mono"/>
            </a:endParaRPr>
          </a:p>
        </p:txBody>
      </p:sp>
      <p:sp>
        <p:nvSpPr>
          <p:cNvPr id="11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70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75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35696" y="187190"/>
            <a:ext cx="392675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setup()</a:t>
            </a:r>
          </a:p>
          <a:p>
            <a:r>
              <a:rPr lang="pt-BR" sz="1200" dirty="0">
                <a:latin typeface="Bitstream Vera Sans Mono"/>
              </a:rPr>
              <a:t>{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Serial.begin</a:t>
            </a:r>
            <a:r>
              <a:rPr lang="pt-BR" sz="1200" dirty="0">
                <a:latin typeface="Bitstream Vera Sans Mono"/>
              </a:rPr>
              <a:t>(9600);    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  <a:p>
            <a:endParaRPr lang="pt-BR" sz="1200" dirty="0">
              <a:latin typeface="Bitstream Vera Sans Mono"/>
            </a:endParaRPr>
          </a:p>
          <a:p>
            <a:r>
              <a:rPr lang="pt-BR" sz="1200" b="1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loop()</a:t>
            </a:r>
          </a:p>
          <a:p>
            <a:r>
              <a:rPr lang="pt-BR" sz="1200" dirty="0">
                <a:latin typeface="Bitstream Vera Sans Mono"/>
              </a:rPr>
              <a:t>{</a:t>
            </a:r>
          </a:p>
          <a:p>
            <a:r>
              <a:rPr lang="pt-BR" sz="1200" dirty="0">
                <a:latin typeface="Bitstream Vera Sans Mono"/>
              </a:rPr>
              <a:t>  ASCII();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while</a:t>
            </a:r>
            <a:r>
              <a:rPr lang="pt-BR" sz="1200" dirty="0">
                <a:latin typeface="Bitstream Vera Sans Mono"/>
              </a:rPr>
              <a:t>(1);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  <a:p>
            <a:endParaRPr lang="pt-BR" sz="1200" dirty="0">
              <a:latin typeface="Bitstream Vera Sans Mono"/>
            </a:endParaRPr>
          </a:p>
          <a:p>
            <a:r>
              <a:rPr lang="pt-BR" sz="1200" b="1" dirty="0" err="1">
                <a:latin typeface="Bitstream Vera Sans Mono"/>
              </a:rPr>
              <a:t>void</a:t>
            </a:r>
            <a:r>
              <a:rPr lang="pt-BR" sz="1200" dirty="0">
                <a:latin typeface="Bitstream Vera Sans Mono"/>
              </a:rPr>
              <a:t> ASCII()</a:t>
            </a:r>
          </a:p>
          <a:p>
            <a:r>
              <a:rPr lang="pt-BR" sz="1200" dirty="0">
                <a:latin typeface="Bitstream Vera Sans Mono"/>
              </a:rPr>
              <a:t>{</a:t>
            </a:r>
          </a:p>
          <a:p>
            <a:r>
              <a:rPr lang="pt-BR" sz="1200" dirty="0">
                <a:latin typeface="Bitstream Vera Sans Mono"/>
              </a:rPr>
              <a:t>  </a:t>
            </a:r>
            <a:r>
              <a:rPr lang="pt-BR" sz="1200" b="1" dirty="0" err="1">
                <a:latin typeface="Bitstream Vera Sans Mono"/>
              </a:rPr>
              <a:t>Serial.println</a:t>
            </a:r>
            <a:r>
              <a:rPr lang="pt-BR" sz="1200" dirty="0">
                <a:latin typeface="Bitstream Vera Sans Mono"/>
              </a:rPr>
              <a:t>("\n\</a:t>
            </a:r>
            <a:r>
              <a:rPr lang="pt-BR" sz="1200" dirty="0" err="1">
                <a:latin typeface="Bitstream Vera Sans Mono"/>
              </a:rPr>
              <a:t>nASCII</a:t>
            </a:r>
            <a:r>
              <a:rPr lang="pt-BR" sz="1200" dirty="0">
                <a:latin typeface="Bitstream Vera Sans Mono"/>
              </a:rPr>
              <a:t>\n");</a:t>
            </a:r>
          </a:p>
          <a:p>
            <a:r>
              <a:rPr lang="pt-BR" sz="1200" dirty="0">
                <a:latin typeface="Bitstream Vera Sans Mono"/>
              </a:rPr>
              <a:t>  for(</a:t>
            </a:r>
            <a:r>
              <a:rPr lang="pt-BR" sz="1200" dirty="0" err="1">
                <a:latin typeface="Bitstream Vera Sans Mono"/>
              </a:rPr>
              <a:t>int</a:t>
            </a:r>
            <a:r>
              <a:rPr lang="pt-BR" sz="1200" dirty="0">
                <a:latin typeface="Bitstream Vera Sans Mono"/>
              </a:rPr>
              <a:t> i = 0; i &lt; 256; i++)</a:t>
            </a:r>
          </a:p>
          <a:p>
            <a:r>
              <a:rPr lang="pt-BR" sz="1200" dirty="0">
                <a:latin typeface="Bitstream Vera Sans Mono"/>
              </a:rPr>
              <a:t>  {</a:t>
            </a:r>
          </a:p>
          <a:p>
            <a:r>
              <a:rPr lang="pt-BR" sz="1200" dirty="0">
                <a:latin typeface="Bitstream Vera Sans Mono"/>
              </a:rPr>
              <a:t>    </a:t>
            </a:r>
            <a:r>
              <a:rPr lang="pt-BR" sz="1200" b="1" dirty="0" err="1">
                <a:latin typeface="Bitstream Vera Sans Mono"/>
              </a:rPr>
              <a:t>Serial.print</a:t>
            </a:r>
            <a:r>
              <a:rPr lang="pt-BR" sz="1200" dirty="0">
                <a:latin typeface="Bitstream Vera Sans Mono"/>
              </a:rPr>
              <a:t>(i);</a:t>
            </a:r>
          </a:p>
          <a:p>
            <a:r>
              <a:rPr lang="pt-BR" sz="1200" dirty="0">
                <a:latin typeface="Bitstream Vera Sans Mono"/>
              </a:rPr>
              <a:t>    </a:t>
            </a:r>
            <a:r>
              <a:rPr lang="pt-BR" sz="1200" b="1" dirty="0" err="1">
                <a:latin typeface="Bitstream Vera Sans Mono"/>
              </a:rPr>
              <a:t>Serial.print</a:t>
            </a:r>
            <a:r>
              <a:rPr lang="pt-BR" sz="1200" dirty="0">
                <a:latin typeface="Bitstream Vera Sans Mono"/>
              </a:rPr>
              <a:t>(" = ");</a:t>
            </a:r>
          </a:p>
          <a:p>
            <a:r>
              <a:rPr lang="pt-BR" sz="1200" dirty="0">
                <a:latin typeface="Bitstream Vera Sans Mono"/>
              </a:rPr>
              <a:t>    </a:t>
            </a:r>
            <a:r>
              <a:rPr lang="pt-BR" sz="1200" b="1" dirty="0" err="1">
                <a:latin typeface="Bitstream Vera Sans Mono"/>
              </a:rPr>
              <a:t>Serial.print</a:t>
            </a:r>
            <a:r>
              <a:rPr lang="pt-BR" sz="1200" dirty="0">
                <a:latin typeface="Bitstream Vera Sans Mono"/>
              </a:rPr>
              <a:t>(</a:t>
            </a:r>
            <a:r>
              <a:rPr lang="pt-BR" sz="1200" dirty="0" err="1">
                <a:latin typeface="Bitstream Vera Sans Mono"/>
              </a:rPr>
              <a:t>i,BIN</a:t>
            </a:r>
            <a:r>
              <a:rPr lang="pt-BR" sz="1200" dirty="0">
                <a:latin typeface="Bitstream Vera Sans Mono"/>
              </a:rPr>
              <a:t>);</a:t>
            </a:r>
          </a:p>
          <a:p>
            <a:r>
              <a:rPr lang="pt-BR" sz="1200" dirty="0">
                <a:latin typeface="Bitstream Vera Sans Mono"/>
              </a:rPr>
              <a:t>    </a:t>
            </a:r>
            <a:r>
              <a:rPr lang="pt-BR" sz="1200" b="1" dirty="0" err="1">
                <a:latin typeface="Bitstream Vera Sans Mono"/>
              </a:rPr>
              <a:t>Serial.print</a:t>
            </a:r>
            <a:r>
              <a:rPr lang="pt-BR" sz="1200" dirty="0">
                <a:latin typeface="Bitstream Vera Sans Mono"/>
              </a:rPr>
              <a:t>(" = ");</a:t>
            </a:r>
          </a:p>
          <a:p>
            <a:r>
              <a:rPr lang="pt-BR" sz="1200" dirty="0">
                <a:latin typeface="Bitstream Vera Sans Mono"/>
              </a:rPr>
              <a:t>    </a:t>
            </a:r>
            <a:r>
              <a:rPr lang="pt-BR" sz="1200" b="1" dirty="0" err="1">
                <a:latin typeface="Bitstream Vera Sans Mono"/>
              </a:rPr>
              <a:t>Serial.println</a:t>
            </a:r>
            <a:r>
              <a:rPr lang="pt-BR" sz="1200" dirty="0">
                <a:latin typeface="Bitstream Vera Sans Mono"/>
              </a:rPr>
              <a:t>(char(i)); </a:t>
            </a:r>
          </a:p>
          <a:p>
            <a:r>
              <a:rPr lang="pt-BR" sz="1200" dirty="0">
                <a:latin typeface="Bitstream Vera Sans Mono"/>
              </a:rPr>
              <a:t>  }  </a:t>
            </a:r>
          </a:p>
          <a:p>
            <a:r>
              <a:rPr lang="pt-BR" sz="1200" dirty="0">
                <a:latin typeface="Bitstream Vera Sans Mono"/>
              </a:rPr>
              <a:t>}</a:t>
            </a:r>
          </a:p>
        </p:txBody>
      </p:sp>
      <p:sp>
        <p:nvSpPr>
          <p:cNvPr id="3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61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i="1" dirty="0" smtClean="0"/>
              <a:t>valor =</a:t>
            </a:r>
            <a:r>
              <a:rPr lang="pt-BR" b="1" i="1" dirty="0" smtClean="0"/>
              <a:t> </a:t>
            </a:r>
            <a:r>
              <a:rPr lang="pt-BR" b="1" i="1" dirty="0" err="1" smtClean="0"/>
              <a:t>Serial.available</a:t>
            </a:r>
            <a:r>
              <a:rPr lang="pt-BR" i="1" dirty="0"/>
              <a:t>();</a:t>
            </a:r>
          </a:p>
          <a:p>
            <a:pPr lvl="1"/>
            <a:r>
              <a:rPr lang="pt-BR" dirty="0"/>
              <a:t>Saída:</a:t>
            </a:r>
          </a:p>
          <a:p>
            <a:pPr lvl="2"/>
            <a:r>
              <a:rPr lang="pt-BR" i="1" dirty="0" smtClean="0"/>
              <a:t>valor</a:t>
            </a:r>
            <a:r>
              <a:rPr lang="pt-BR" dirty="0" smtClean="0"/>
              <a:t> = número </a:t>
            </a:r>
            <a:r>
              <a:rPr lang="pt-BR" dirty="0"/>
              <a:t>de bytes disponíveis para leitura.</a:t>
            </a:r>
          </a:p>
          <a:p>
            <a:pPr marL="685800" lvl="2" indent="0">
              <a:buNone/>
            </a:pPr>
            <a:endParaRPr lang="pt-BR" dirty="0"/>
          </a:p>
          <a:p>
            <a:r>
              <a:rPr lang="pt-BR" i="1" dirty="0" smtClean="0"/>
              <a:t>dado = </a:t>
            </a:r>
            <a:r>
              <a:rPr lang="pt-BR" b="1" i="1" dirty="0" err="1" smtClean="0"/>
              <a:t>Serial.read</a:t>
            </a:r>
            <a:r>
              <a:rPr lang="pt-BR" i="1" dirty="0"/>
              <a:t>();</a:t>
            </a:r>
          </a:p>
          <a:p>
            <a:pPr lvl="1"/>
            <a:r>
              <a:rPr lang="pt-BR" dirty="0"/>
              <a:t>Saída:</a:t>
            </a:r>
          </a:p>
          <a:p>
            <a:pPr lvl="2"/>
            <a:r>
              <a:rPr lang="pt-BR" i="1" dirty="0" smtClean="0"/>
              <a:t>dado</a:t>
            </a:r>
            <a:r>
              <a:rPr lang="pt-BR" dirty="0" smtClean="0"/>
              <a:t> = primeiro </a:t>
            </a:r>
            <a:r>
              <a:rPr lang="pt-BR" dirty="0"/>
              <a:t>byte de dados na serial (-1 se não tiver dados);</a:t>
            </a:r>
          </a:p>
        </p:txBody>
      </p:sp>
      <p:sp>
        <p:nvSpPr>
          <p:cNvPr id="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71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44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i="1" dirty="0" err="1" smtClean="0"/>
              <a:t>quant</a:t>
            </a:r>
            <a:r>
              <a:rPr lang="pt-BR" i="1" dirty="0" smtClean="0"/>
              <a:t> = </a:t>
            </a:r>
            <a:r>
              <a:rPr lang="pt-BR" b="1" i="1" dirty="0" err="1" smtClean="0"/>
              <a:t>Serial.readBytes</a:t>
            </a:r>
            <a:r>
              <a:rPr lang="pt-BR" i="1" dirty="0" smtClean="0"/>
              <a:t>(vetor</a:t>
            </a:r>
            <a:r>
              <a:rPr lang="pt-BR" i="1" dirty="0"/>
              <a:t>[], </a:t>
            </a:r>
            <a:r>
              <a:rPr lang="pt-BR" i="1" dirty="0" err="1" smtClean="0"/>
              <a:t>n_B</a:t>
            </a:r>
            <a:r>
              <a:rPr lang="pt-BR" i="1" dirty="0" smtClean="0"/>
              <a:t>);</a:t>
            </a:r>
            <a:endParaRPr lang="pt-BR" i="1" dirty="0"/>
          </a:p>
          <a:p>
            <a:pPr lvl="1"/>
            <a:r>
              <a:rPr lang="pt-BR" dirty="0"/>
              <a:t>Entradas:</a:t>
            </a:r>
          </a:p>
          <a:p>
            <a:pPr lvl="2"/>
            <a:r>
              <a:rPr lang="pt-BR" i="1" dirty="0"/>
              <a:t>vetor[]</a:t>
            </a:r>
            <a:r>
              <a:rPr lang="pt-BR" dirty="0"/>
              <a:t> = variável que armazena os dados;</a:t>
            </a:r>
          </a:p>
          <a:p>
            <a:pPr lvl="2"/>
            <a:r>
              <a:rPr lang="pt-BR" i="1" dirty="0" err="1" smtClean="0"/>
              <a:t>n_B</a:t>
            </a:r>
            <a:r>
              <a:rPr lang="pt-BR" dirty="0" smtClean="0"/>
              <a:t> </a:t>
            </a:r>
            <a:r>
              <a:rPr lang="pt-BR" dirty="0"/>
              <a:t>= quantos bytes serão lidos.</a:t>
            </a:r>
          </a:p>
          <a:p>
            <a:pPr lvl="1"/>
            <a:r>
              <a:rPr lang="pt-BR" dirty="0"/>
              <a:t>Saída:</a:t>
            </a:r>
          </a:p>
          <a:p>
            <a:pPr lvl="2"/>
            <a:r>
              <a:rPr lang="pt-BR" i="1" dirty="0" err="1" smtClean="0"/>
              <a:t>quant</a:t>
            </a:r>
            <a:r>
              <a:rPr lang="pt-BR" dirty="0" smtClean="0"/>
              <a:t> = número </a:t>
            </a:r>
            <a:r>
              <a:rPr lang="pt-BR" dirty="0"/>
              <a:t>de bytes lidos;</a:t>
            </a:r>
          </a:p>
          <a:p>
            <a:endParaRPr lang="pt-BR" dirty="0"/>
          </a:p>
          <a:p>
            <a:r>
              <a:rPr lang="pt-BR" i="1" dirty="0" smtClean="0"/>
              <a:t>dado = </a:t>
            </a:r>
            <a:r>
              <a:rPr lang="pt-BR" b="1" i="1" dirty="0" err="1" smtClean="0"/>
              <a:t>Serial.readString</a:t>
            </a:r>
            <a:r>
              <a:rPr lang="pt-BR" i="1" dirty="0"/>
              <a:t>();</a:t>
            </a:r>
          </a:p>
          <a:p>
            <a:pPr lvl="1"/>
            <a:r>
              <a:rPr lang="pt-BR" dirty="0"/>
              <a:t>Saída:</a:t>
            </a:r>
          </a:p>
          <a:p>
            <a:pPr lvl="2"/>
            <a:r>
              <a:rPr lang="pt-BR" i="1" dirty="0" smtClean="0"/>
              <a:t>dado</a:t>
            </a:r>
            <a:r>
              <a:rPr lang="pt-BR" dirty="0" smtClean="0"/>
              <a:t> = conjunto </a:t>
            </a:r>
            <a:r>
              <a:rPr lang="pt-BR" dirty="0"/>
              <a:t>de caracteres </a:t>
            </a:r>
            <a:r>
              <a:rPr lang="pt-BR" dirty="0" smtClean="0"/>
              <a:t>disponíveis na </a:t>
            </a:r>
            <a:r>
              <a:rPr lang="pt-BR" dirty="0"/>
              <a:t>serial.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72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61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Acender </a:t>
            </a:r>
            <a:r>
              <a:rPr lang="pt-BR" dirty="0" err="1"/>
              <a:t>LEDs</a:t>
            </a:r>
            <a:r>
              <a:rPr lang="pt-BR" dirty="0"/>
              <a:t> de acordo com o </a:t>
            </a:r>
            <a:r>
              <a:rPr lang="pt-BR" dirty="0" err="1"/>
              <a:t>caracter</a:t>
            </a:r>
            <a:r>
              <a:rPr lang="pt-BR" dirty="0"/>
              <a:t> lido:</a:t>
            </a:r>
          </a:p>
          <a:p>
            <a:pPr lvl="1"/>
            <a:r>
              <a:rPr lang="pt-BR" dirty="0"/>
              <a:t>R </a:t>
            </a:r>
            <a:r>
              <a:rPr lang="pt-BR" dirty="0" smtClean="0"/>
              <a:t>[acenda </a:t>
            </a:r>
            <a:r>
              <a:rPr lang="pt-BR" dirty="0"/>
              <a:t>L</a:t>
            </a:r>
            <a:r>
              <a:rPr lang="pt-BR" dirty="0" smtClean="0"/>
              <a:t>ED vermelho];</a:t>
            </a:r>
            <a:endParaRPr lang="pt-BR" dirty="0"/>
          </a:p>
          <a:p>
            <a:pPr lvl="1"/>
            <a:r>
              <a:rPr lang="pt-BR" dirty="0"/>
              <a:t>G [</a:t>
            </a:r>
            <a:r>
              <a:rPr lang="pt-BR" dirty="0" smtClean="0"/>
              <a:t>acenda LED verde];</a:t>
            </a:r>
            <a:endParaRPr lang="pt-BR" dirty="0"/>
          </a:p>
          <a:p>
            <a:pPr lvl="1"/>
            <a:r>
              <a:rPr lang="pt-BR" dirty="0"/>
              <a:t>B </a:t>
            </a:r>
            <a:r>
              <a:rPr lang="pt-BR" dirty="0" smtClean="0"/>
              <a:t>[acenda </a:t>
            </a:r>
            <a:r>
              <a:rPr lang="pt-BR" dirty="0"/>
              <a:t>ambos os </a:t>
            </a:r>
            <a:r>
              <a:rPr lang="pt-BR" dirty="0" err="1" smtClean="0"/>
              <a:t>LEDs</a:t>
            </a:r>
            <a:r>
              <a:rPr lang="pt-BR" dirty="0" smtClean="0"/>
              <a:t>];</a:t>
            </a:r>
            <a:endParaRPr lang="pt-BR" dirty="0"/>
          </a:p>
          <a:p>
            <a:pPr lvl="1"/>
            <a:r>
              <a:rPr lang="pt-BR" dirty="0"/>
              <a:t>N [</a:t>
            </a:r>
            <a:r>
              <a:rPr lang="pt-BR" dirty="0" smtClean="0"/>
              <a:t>apaga </a:t>
            </a:r>
            <a:r>
              <a:rPr lang="pt-BR" dirty="0"/>
              <a:t>todos os </a:t>
            </a:r>
            <a:r>
              <a:rPr lang="pt-BR" dirty="0" err="1" smtClean="0"/>
              <a:t>LEDs</a:t>
            </a:r>
            <a:r>
              <a:rPr lang="pt-BR" dirty="0"/>
              <a:t>]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Atividade </a:t>
            </a:r>
            <a:r>
              <a:rPr lang="pt-BR" b="1" dirty="0" smtClean="0"/>
              <a:t>11</a:t>
            </a:r>
            <a:endParaRPr lang="pt-BR" b="1" dirty="0"/>
          </a:p>
        </p:txBody>
      </p:sp>
      <p:sp>
        <p:nvSpPr>
          <p:cNvPr id="14" name="Nuvem 13"/>
          <p:cNvSpPr/>
          <p:nvPr/>
        </p:nvSpPr>
        <p:spPr>
          <a:xfrm>
            <a:off x="5796136" y="2139702"/>
            <a:ext cx="3240360" cy="144016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b="1" i="1" dirty="0" err="1" smtClean="0">
                <a:solidFill>
                  <a:srgbClr val="008080"/>
                </a:solidFill>
                <a:latin typeface="Bitstream Vera Sans Mono"/>
              </a:rPr>
              <a:t>Serial.available</a:t>
            </a:r>
            <a:r>
              <a:rPr lang="pt-BR" sz="1400" i="1" dirty="0">
                <a:solidFill>
                  <a:srgbClr val="008080"/>
                </a:solidFill>
                <a:latin typeface="Bitstream Vera Sans Mono"/>
              </a:rPr>
              <a:t>(</a:t>
            </a:r>
            <a:r>
              <a:rPr lang="pt-BR" sz="1400" i="1" dirty="0" smtClean="0">
                <a:solidFill>
                  <a:srgbClr val="008080"/>
                </a:solidFill>
                <a:latin typeface="Bitstream Vera Sans Mono"/>
              </a:rPr>
              <a:t>)</a:t>
            </a:r>
          </a:p>
          <a:p>
            <a:endParaRPr lang="pt-BR" sz="900" i="1" dirty="0" smtClean="0">
              <a:solidFill>
                <a:srgbClr val="008080"/>
              </a:solidFill>
              <a:latin typeface="Bitstream Vera Sans Mono"/>
            </a:endParaRPr>
          </a:p>
          <a:p>
            <a:r>
              <a:rPr lang="pt-BR" sz="1400" b="1" i="1" dirty="0" err="1" smtClean="0">
                <a:solidFill>
                  <a:srgbClr val="008080"/>
                </a:solidFill>
                <a:latin typeface="Bitstream Vera Sans Mono"/>
              </a:rPr>
              <a:t>Serial.read</a:t>
            </a:r>
            <a:r>
              <a:rPr lang="pt-BR" sz="1400" i="1" dirty="0" smtClean="0">
                <a:solidFill>
                  <a:srgbClr val="008080"/>
                </a:solidFill>
                <a:latin typeface="Bitstream Vera Sans Mono"/>
              </a:rPr>
              <a:t>()</a:t>
            </a:r>
            <a:endParaRPr lang="pt-BR" sz="1400" i="1" dirty="0">
              <a:solidFill>
                <a:srgbClr val="008080"/>
              </a:solidFill>
              <a:latin typeface="Bitstream Vera Sans Mono"/>
            </a:endParaRPr>
          </a:p>
        </p:txBody>
      </p:sp>
      <p:sp>
        <p:nvSpPr>
          <p:cNvPr id="15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dirty="0" smtClean="0"/>
              <a:t>73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69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738222" y="294345"/>
            <a:ext cx="19862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led_vermelho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7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8     </a:t>
            </a:r>
          </a:p>
          <a:p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setup()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led_vermelho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OUTPUT);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OUTPUT);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led_vermelho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LOW);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LOW);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Retângulo 5"/>
          <p:cNvSpPr/>
          <p:nvPr/>
        </p:nvSpPr>
        <p:spPr>
          <a:xfrm>
            <a:off x="3724454" y="242586"/>
            <a:ext cx="1992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loop()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char 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data;</a:t>
            </a:r>
          </a:p>
          <a:p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900" b="1" dirty="0"/>
              <a:t>while</a:t>
            </a:r>
            <a:r>
              <a:rPr lang="en-US" sz="900" dirty="0"/>
              <a:t>(</a:t>
            </a:r>
            <a:r>
              <a:rPr lang="en-US" sz="900" dirty="0" err="1"/>
              <a:t>Serial.available</a:t>
            </a:r>
            <a:r>
              <a:rPr lang="en-US" sz="900" dirty="0"/>
              <a:t>() == 0);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data =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Serial.read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logica_leds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(data); 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logica_leds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(char letra)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900" b="1" dirty="0"/>
              <a:t>switch </a:t>
            </a:r>
            <a:r>
              <a:rPr lang="en-US" sz="900" dirty="0"/>
              <a:t>(</a:t>
            </a:r>
            <a:r>
              <a:rPr lang="en-US" sz="900" dirty="0" err="1"/>
              <a:t>letra</a:t>
            </a:r>
            <a:r>
              <a:rPr lang="en-US" sz="900" dirty="0"/>
              <a:t>) </a:t>
            </a:r>
          </a:p>
          <a:p>
            <a:r>
              <a:rPr lang="en-US" sz="900" dirty="0"/>
              <a:t>  {</a:t>
            </a:r>
            <a:br>
              <a:rPr lang="en-US" sz="900" dirty="0"/>
            </a:br>
            <a:r>
              <a:rPr lang="en-US" sz="900" dirty="0"/>
              <a:t>    </a:t>
            </a:r>
            <a:r>
              <a:rPr lang="en-US" sz="900" b="1" dirty="0"/>
              <a:t>case </a:t>
            </a:r>
            <a:r>
              <a:rPr lang="en-US" sz="900" dirty="0"/>
              <a:t>‘R’:</a:t>
            </a:r>
            <a:br>
              <a:rPr lang="en-US" sz="900" dirty="0"/>
            </a:br>
            <a:r>
              <a:rPr lang="en-US" sz="900" dirty="0"/>
              <a:t>     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led_vermelho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HIGH);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LOW);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      </a:t>
            </a:r>
            <a:r>
              <a:rPr lang="en-US" sz="900" b="1" dirty="0"/>
              <a:t>break</a:t>
            </a:r>
            <a:r>
              <a:rPr lang="en-US" sz="900" dirty="0"/>
              <a:t>;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768915" y="242586"/>
            <a:ext cx="199917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case ‘G’:</a:t>
            </a:r>
          </a:p>
          <a:p>
            <a:r>
              <a:rPr lang="en-US" sz="900" dirty="0"/>
              <a:t>     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led_vermelho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LOW);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HIGH);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      </a:t>
            </a:r>
            <a:r>
              <a:rPr lang="en-US" sz="900" b="1" dirty="0"/>
              <a:t>break</a:t>
            </a:r>
            <a:r>
              <a:rPr lang="en-US" sz="900" dirty="0"/>
              <a:t>;</a:t>
            </a: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case ‘B’:</a:t>
            </a:r>
          </a:p>
          <a:p>
            <a:r>
              <a:rPr lang="en-US" sz="900" dirty="0"/>
              <a:t>     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led_vermelho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HIGH);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HIGH);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      </a:t>
            </a:r>
            <a:r>
              <a:rPr lang="en-US" sz="900" b="1" dirty="0"/>
              <a:t>break</a:t>
            </a:r>
            <a:r>
              <a:rPr lang="en-US" sz="900" dirty="0"/>
              <a:t>;</a:t>
            </a: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case ‘N’:</a:t>
            </a:r>
          </a:p>
          <a:p>
            <a:r>
              <a:rPr lang="en-US" sz="900" dirty="0"/>
              <a:t>     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led_vermelho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LOW);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LOW);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      </a:t>
            </a:r>
            <a:r>
              <a:rPr lang="en-US" sz="900" b="1" dirty="0"/>
              <a:t>break</a:t>
            </a:r>
            <a:r>
              <a:rPr lang="en-US" sz="900" dirty="0"/>
              <a:t>;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3" name="Imagem 2" descr="Autodesk Circuits - Mozilla Firefox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0" t="43167" r="36413" b="6984"/>
          <a:stretch/>
        </p:blipFill>
        <p:spPr>
          <a:xfrm>
            <a:off x="2560312" y="2718086"/>
            <a:ext cx="3666554" cy="1993062"/>
          </a:xfrm>
          <a:prstGeom prst="rect">
            <a:avLst/>
          </a:prstGeom>
        </p:spPr>
      </p:pic>
      <p:sp>
        <p:nvSpPr>
          <p:cNvPr id="7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3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Desafio </a:t>
            </a:r>
            <a:r>
              <a:rPr lang="pt-BR" b="1" dirty="0" smtClean="0"/>
              <a:t>04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Fazer um jogo </a:t>
            </a:r>
            <a:r>
              <a:rPr lang="pt-BR" dirty="0" smtClean="0"/>
              <a:t>Genius de 10 fases;</a:t>
            </a:r>
            <a:endParaRPr lang="pt-BR" dirty="0"/>
          </a:p>
          <a:p>
            <a:pPr lvl="1"/>
            <a:r>
              <a:rPr lang="pt-BR" dirty="0"/>
              <a:t>Objetivo do jogo é acompanhar e repetir sem errar </a:t>
            </a:r>
            <a:r>
              <a:rPr lang="pt-BR" dirty="0" smtClean="0"/>
              <a:t>uma </a:t>
            </a:r>
            <a:r>
              <a:rPr lang="pt-BR" dirty="0"/>
              <a:t>sequência de luzes.</a:t>
            </a:r>
          </a:p>
          <a:p>
            <a:pPr marL="1028700" lvl="3" indent="0"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57" y="3022998"/>
            <a:ext cx="1571625" cy="1571625"/>
          </a:xfrm>
          <a:prstGeom prst="rect">
            <a:avLst/>
          </a:prstGeom>
        </p:spPr>
      </p:pic>
      <p:sp>
        <p:nvSpPr>
          <p:cNvPr id="10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696000" y="4694400"/>
            <a:ext cx="2196480" cy="273844"/>
          </a:xfrm>
        </p:spPr>
        <p:txBody>
          <a:bodyPr/>
          <a:lstStyle/>
          <a:p>
            <a:r>
              <a:rPr lang="pt-BR" smtClean="0"/>
              <a:t>74</a:t>
            </a:r>
            <a:endParaRPr lang="pt-BR" dirty="0"/>
          </a:p>
        </p:txBody>
      </p:sp>
      <p:sp>
        <p:nvSpPr>
          <p:cNvPr id="11" name="Nuvem 10"/>
          <p:cNvSpPr/>
          <p:nvPr/>
        </p:nvSpPr>
        <p:spPr>
          <a:xfrm>
            <a:off x="4787788" y="3283311"/>
            <a:ext cx="3816424" cy="1134092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dirty="0" smtClean="0">
                <a:solidFill>
                  <a:srgbClr val="008080"/>
                </a:solidFill>
                <a:latin typeface="Bitstream Vera Sans Mono"/>
              </a:rPr>
              <a:t>  Número </a:t>
            </a:r>
            <a:r>
              <a:rPr lang="pt-BR" sz="1400" dirty="0">
                <a:solidFill>
                  <a:srgbClr val="008080"/>
                </a:solidFill>
                <a:latin typeface="Bitstream Vera Sans Mono"/>
              </a:rPr>
              <a:t>aleatório</a:t>
            </a:r>
          </a:p>
          <a:p>
            <a:r>
              <a:rPr lang="pt-BR" sz="1400" b="1" dirty="0" err="1" smtClean="0">
                <a:solidFill>
                  <a:srgbClr val="008080"/>
                </a:solidFill>
                <a:latin typeface="Bitstream Vera Sans Mono"/>
              </a:rPr>
              <a:t>random</a:t>
            </a:r>
            <a:r>
              <a:rPr lang="pt-BR" sz="1400" dirty="0" smtClean="0">
                <a:solidFill>
                  <a:srgbClr val="008080"/>
                </a:solidFill>
                <a:latin typeface="Bitstream Vera Sans Mono"/>
              </a:rPr>
              <a:t>(</a:t>
            </a:r>
            <a:r>
              <a:rPr lang="pt-BR" sz="1400" dirty="0" err="1" smtClean="0">
                <a:solidFill>
                  <a:srgbClr val="008080"/>
                </a:solidFill>
                <a:latin typeface="Bitstream Vera Sans Mono"/>
              </a:rPr>
              <a:t>minimo,maximo</a:t>
            </a:r>
            <a:r>
              <a:rPr lang="pt-BR" sz="1400" dirty="0" smtClean="0">
                <a:solidFill>
                  <a:srgbClr val="008080"/>
                </a:solidFill>
                <a:latin typeface="Bitstream Vera Sans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309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72818" y="0"/>
            <a:ext cx="2816252" cy="285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Genius.h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	7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led_vermelho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8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led_amarelo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9</a:t>
            </a:r>
          </a:p>
          <a:p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reiniciar();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pinos(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led_vermelho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led_amarelo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("***** Genius  *****");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("Rodada ");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rodada_atual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proxima_Rodada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reproduz_Sequencia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6" name="Retângulo 5"/>
          <p:cNvSpPr/>
          <p:nvPr/>
        </p:nvSpPr>
        <p:spPr>
          <a:xfrm>
            <a:off x="4537710" y="132728"/>
            <a:ext cx="28150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rodada_atual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ler_botao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== sequencia[i])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("Acertou!!!");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("EROOOOOOU!!!");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led_perdeu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reiniciar();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}    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 </a:t>
            </a:r>
          </a:p>
          <a:p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(1000);</a:t>
            </a:r>
          </a:p>
          <a:p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rodada_atual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10)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("MITO!!!");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led_ganhou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pt-BR" sz="9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9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Condicional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Exemplo:</a:t>
            </a:r>
          </a:p>
          <a:p>
            <a:pPr lvl="1"/>
            <a:endParaRPr lang="pt-BR" dirty="0" smtClean="0"/>
          </a:p>
          <a:p>
            <a:pPr lvl="1" algn="just"/>
            <a:r>
              <a:rPr lang="pt-BR" dirty="0" smtClean="0"/>
              <a:t>Vamos supor que ao utilizar o algoritmo de “trocar lâmpada” não houvesse uma lâmpada em casa, o que faríamos?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A4B5-D723-4C29-A0FD-3B8A801547DF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188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72818" y="0"/>
            <a:ext cx="3632354" cy="4535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	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LEDS		3</a:t>
            </a:r>
          </a:p>
          <a:p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	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MAX_RODADAS	10</a:t>
            </a:r>
          </a:p>
          <a:p>
            <a:endParaRPr lang="pt-BR" sz="82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pressionado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false;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rodada_atual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passo_atual_na_sequencia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pins[LEDS];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sequencia[MAX_RODADAS];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botoes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[LEDS] = {0,1,2};</a:t>
            </a:r>
          </a:p>
          <a:p>
            <a:endParaRPr lang="pt-BR" sz="82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reiniciar();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pinos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inicio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proxima_rodada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reproduz_Sequencia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aguardar_Jogador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aguardar_Jogada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verificar_Jogada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led_perdeu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led_ganhou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ler_botao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endParaRPr lang="pt-BR" sz="82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reiniciar()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rodada_atual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passo_atual_na_sequencia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sz="8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pinos(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LED_verde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LED_vermelho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LED_amarelo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pins[0] =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LED_verde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pins[1] =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LED_vermelho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pins[2] =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LED_amarelo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sz="82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887468" y="132729"/>
            <a:ext cx="302437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= 0; i &gt; LEDS; i++)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(pins[i],OUTPUT);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(pins[i], LOW);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randomSeed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inicio();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inicio()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5; i++)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&gt; LEDS; i++)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(pins[i],HIGH);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(250);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&gt; LEDS; i++)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(pins[i],HLOW);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(250);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proxima_Rodada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numero_sorteado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1000);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sequencia[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rodada_atual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++] = 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numero_sorteado%LEDS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5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72818" y="-34290"/>
            <a:ext cx="2349908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reproduz_Sequencia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rodada_atual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i++) 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(pins[sequencia[i]], HIGH);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(500);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pins[sequencia[i]], LOW);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(100);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sz="82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led_perdeu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(pins[1],HIGH);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(2000);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(pins[1],LOW);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sz="82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82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8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led_ganhou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(pins[0],HIGH);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(2000);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8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(pins[0],LOW);</a:t>
            </a:r>
          </a:p>
          <a:p>
            <a:r>
              <a:rPr lang="pt-BR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pt-BR" sz="82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934206" y="132729"/>
            <a:ext cx="3977640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ler_botao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for(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pt-B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= 0; i &gt; LEDS; i++)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{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botoes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[i] &gt; 700))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pt-BR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i;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}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</a:p>
          <a:p>
            <a:r>
              <a:rPr lang="pt-B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pt-B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316416" y="4694400"/>
            <a:ext cx="792088" cy="273844"/>
          </a:xfrm>
        </p:spPr>
        <p:txBody>
          <a:bodyPr/>
          <a:lstStyle/>
          <a:p>
            <a:pPr algn="ctr"/>
            <a:r>
              <a:rPr lang="pt-BR" dirty="0" smtClean="0"/>
              <a:t>OCULTO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0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Muito Obrigado pela </a:t>
            </a:r>
            <a:r>
              <a:rPr lang="pt-BR" dirty="0" smtClean="0"/>
              <a:t>atenção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sz="2000" dirty="0" smtClean="0"/>
          </a:p>
          <a:p>
            <a:pPr marL="0" indent="0">
              <a:buNone/>
            </a:pPr>
            <a:endParaRPr lang="pt-BR" sz="2000" dirty="0" smtClean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 smtClean="0"/>
              <a:t>Alexandre Padilha </a:t>
            </a:r>
            <a:r>
              <a:rPr lang="pt-BR" sz="2000" dirty="0" err="1" smtClean="0"/>
              <a:t>Senni</a:t>
            </a:r>
            <a:r>
              <a:rPr lang="pt-BR" sz="2000" dirty="0" smtClean="0"/>
              <a:t>      (</a:t>
            </a:r>
            <a:r>
              <a:rPr lang="pt-BR" sz="2000" dirty="0" smtClean="0">
                <a:hlinkClick r:id="rId2"/>
              </a:rPr>
              <a:t>engsenni@usp.br</a:t>
            </a:r>
            <a:r>
              <a:rPr lang="pt-BR" sz="2000" dirty="0" smtClean="0"/>
              <a:t>)</a:t>
            </a:r>
          </a:p>
          <a:p>
            <a:pPr marL="0" indent="0">
              <a:buNone/>
            </a:pPr>
            <a:r>
              <a:rPr lang="pt-BR" sz="2000" dirty="0" smtClean="0"/>
              <a:t>Ingrid Lorena </a:t>
            </a:r>
            <a:r>
              <a:rPr lang="pt-BR" sz="2000" dirty="0" err="1" smtClean="0"/>
              <a:t>Argote</a:t>
            </a:r>
            <a:r>
              <a:rPr lang="pt-BR" sz="2000" dirty="0" smtClean="0"/>
              <a:t> </a:t>
            </a:r>
            <a:r>
              <a:rPr lang="pt-BR" sz="2000" dirty="0" err="1" smtClean="0"/>
              <a:t>Pedraza</a:t>
            </a:r>
            <a:r>
              <a:rPr lang="pt-BR" sz="2000" dirty="0" smtClean="0"/>
              <a:t> (</a:t>
            </a:r>
            <a:r>
              <a:rPr lang="pt-BR" sz="2000" dirty="0" smtClean="0">
                <a:hlinkClick r:id="rId3"/>
              </a:rPr>
              <a:t>ingridloargote@usp.br</a:t>
            </a:r>
            <a:r>
              <a:rPr lang="pt-BR" sz="2000" dirty="0"/>
              <a:t>)</a:t>
            </a:r>
            <a:endParaRPr lang="pt-BR" sz="2000" dirty="0" smtClean="0"/>
          </a:p>
          <a:p>
            <a:pPr marL="0" indent="0">
              <a:buNone/>
            </a:pPr>
            <a:r>
              <a:rPr lang="pt-BR" sz="2000" dirty="0" smtClean="0"/>
              <a:t>Leonardo Bonacini            (</a:t>
            </a:r>
            <a:r>
              <a:rPr lang="pt-BR" sz="2000" dirty="0" smtClean="0">
                <a:hlinkClick r:id="rId4"/>
              </a:rPr>
              <a:t>leobonacini@usp.br</a:t>
            </a:r>
            <a:r>
              <a:rPr lang="pt-B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49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2726</Words>
  <Application>Microsoft Office PowerPoint</Application>
  <PresentationFormat>Apresentação na tela (16:9)</PresentationFormat>
  <Paragraphs>907</Paragraphs>
  <Slides>92</Slides>
  <Notes>8</Notes>
  <HiddenSlides>14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92</vt:i4>
      </vt:variant>
    </vt:vector>
  </HeadingPairs>
  <TitlesOfParts>
    <vt:vector size="98" baseType="lpstr">
      <vt:lpstr>Arial</vt:lpstr>
      <vt:lpstr>Bitstream Vera Sans Mono</vt:lpstr>
      <vt:lpstr>Calibri</vt:lpstr>
      <vt:lpstr>Cambria Math</vt:lpstr>
      <vt:lpstr>Times New Roman</vt:lpstr>
      <vt:lpstr>Tema do Office</vt:lpstr>
      <vt:lpstr>Minicurso de  ARDUINO</vt:lpstr>
      <vt:lpstr>Introdução</vt:lpstr>
      <vt:lpstr>  Como trocar uma lâmpada?</vt:lpstr>
      <vt:lpstr>Algoritmo</vt:lpstr>
      <vt:lpstr>Atividade 01</vt:lpstr>
      <vt:lpstr>Variáveis</vt:lpstr>
      <vt:lpstr>Tipos de variáveis em C</vt:lpstr>
      <vt:lpstr>Estruturas de controle</vt:lpstr>
      <vt:lpstr>Condicional</vt:lpstr>
      <vt:lpstr>Condicional</vt:lpstr>
      <vt:lpstr>Condicional em C</vt:lpstr>
      <vt:lpstr>Atividade 02</vt:lpstr>
      <vt:lpstr>Estrutura de controle</vt:lpstr>
      <vt:lpstr>Iteração</vt:lpstr>
      <vt:lpstr>Iteração</vt:lpstr>
      <vt:lpstr>Iteração</vt:lpstr>
      <vt:lpstr>Iteração em C</vt:lpstr>
      <vt:lpstr>Atividade 03</vt:lpstr>
      <vt:lpstr>Arduinos</vt:lpstr>
      <vt:lpstr>O que é o Arduino?</vt:lpstr>
      <vt:lpstr>Hardware livre</vt:lpstr>
      <vt:lpstr>Arduino?</vt:lpstr>
      <vt:lpstr>Shields</vt:lpstr>
      <vt:lpstr>Qual a finalidade?</vt:lpstr>
      <vt:lpstr>Qual a finalidade?</vt:lpstr>
      <vt:lpstr>Funções dos Pinos</vt:lpstr>
      <vt:lpstr>IDE</vt:lpstr>
      <vt:lpstr> Regras de boa prática de programação</vt:lpstr>
      <vt:lpstr>Saída  Digital</vt:lpstr>
      <vt:lpstr>Grandeza Digital</vt:lpstr>
      <vt:lpstr>Calcular Resistor para acender o LED</vt:lpstr>
      <vt:lpstr>Apresentação do PowerPoint</vt:lpstr>
      <vt:lpstr>Protoboard</vt:lpstr>
      <vt:lpstr>Funções </vt:lpstr>
      <vt:lpstr>Atividade 04</vt:lpstr>
      <vt:lpstr>Atividade 04</vt:lpstr>
      <vt:lpstr>Tempo</vt:lpstr>
      <vt:lpstr>Funções de Temporização (Delay)</vt:lpstr>
      <vt:lpstr>Atividade 05</vt:lpstr>
      <vt:lpstr>Atividade 05</vt:lpstr>
      <vt:lpstr>Desafio 01</vt:lpstr>
      <vt:lpstr>Desafio 01</vt:lpstr>
      <vt:lpstr>Entrada  Digital</vt:lpstr>
      <vt:lpstr>Entradas digitais</vt:lpstr>
      <vt:lpstr>Resistor PULL-UP</vt:lpstr>
      <vt:lpstr>Funções</vt:lpstr>
      <vt:lpstr>Atividade 06</vt:lpstr>
      <vt:lpstr>Apresentação do PowerPoint</vt:lpstr>
      <vt:lpstr>Interrupção</vt:lpstr>
      <vt:lpstr>Preparo de uma refeição</vt:lpstr>
      <vt:lpstr>Preparo de uma refeição</vt:lpstr>
      <vt:lpstr>Apresentação do PowerPoint</vt:lpstr>
      <vt:lpstr>Funções</vt:lpstr>
      <vt:lpstr>Funções</vt:lpstr>
      <vt:lpstr>Atividade 07</vt:lpstr>
      <vt:lpstr>Apresentação do PowerPoint</vt:lpstr>
      <vt:lpstr>Entrada  Analógica</vt:lpstr>
      <vt:lpstr>Grandezas Analógicas</vt:lpstr>
      <vt:lpstr>Entrada analógica</vt:lpstr>
      <vt:lpstr>Funções</vt:lpstr>
      <vt:lpstr>Atividade 08</vt:lpstr>
      <vt:lpstr>Apresentação do PowerPoint</vt:lpstr>
      <vt:lpstr>Desafio 02</vt:lpstr>
      <vt:lpstr>Saída Analógica</vt:lpstr>
      <vt:lpstr>Saída analógica</vt:lpstr>
      <vt:lpstr>Funções</vt:lpstr>
      <vt:lpstr>Funções</vt:lpstr>
      <vt:lpstr>Atividade 09</vt:lpstr>
      <vt:lpstr>Apresentação do PowerPoint</vt:lpstr>
      <vt:lpstr>Desafio 03</vt:lpstr>
      <vt:lpstr>Apresentação do PowerPoint</vt:lpstr>
      <vt:lpstr>Comunicação Serial</vt:lpstr>
      <vt:lpstr>Por que se comunicar?</vt:lpstr>
      <vt:lpstr>Comunicação Serial</vt:lpstr>
      <vt:lpstr>Comunicação Serial</vt:lpstr>
      <vt:lpstr>Tipos de Variáveis</vt:lpstr>
      <vt:lpstr>Protocolo de comunicação</vt:lpstr>
      <vt:lpstr>Monitor serial?</vt:lpstr>
      <vt:lpstr>Monitor serial!!!</vt:lpstr>
      <vt:lpstr>Funções</vt:lpstr>
      <vt:lpstr>Funções</vt:lpstr>
      <vt:lpstr>Atividade 10</vt:lpstr>
      <vt:lpstr>Apresentação do PowerPoint</vt:lpstr>
      <vt:lpstr>Funções</vt:lpstr>
      <vt:lpstr>Funções</vt:lpstr>
      <vt:lpstr>Atividade 11</vt:lpstr>
      <vt:lpstr>Apresentação do PowerPoint</vt:lpstr>
      <vt:lpstr>Desafio 04</vt:lpstr>
      <vt:lpstr>Apresentação do PowerPoint</vt:lpstr>
      <vt:lpstr>Apresentação do PowerPoint</vt:lpstr>
      <vt:lpstr>Apresentação do PowerPoint</vt:lpstr>
      <vt:lpstr>Muito Obrigado pela atenção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Minicurso  de Arduino</dc:title>
  <dc:creator>professor</dc:creator>
  <cp:lastModifiedBy>Leonardo Bonacini</cp:lastModifiedBy>
  <cp:revision>123</cp:revision>
  <dcterms:created xsi:type="dcterms:W3CDTF">2019-05-18T17:12:01Z</dcterms:created>
  <dcterms:modified xsi:type="dcterms:W3CDTF">2019-05-23T16:25:15Z</dcterms:modified>
</cp:coreProperties>
</file>